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84" r:id="rId5"/>
    <p:sldId id="276" r:id="rId6"/>
    <p:sldId id="309" r:id="rId7"/>
    <p:sldId id="286" r:id="rId8"/>
    <p:sldId id="277" r:id="rId9"/>
    <p:sldId id="310" r:id="rId10"/>
    <p:sldId id="278" r:id="rId11"/>
    <p:sldId id="279" r:id="rId12"/>
    <p:sldId id="311" r:id="rId13"/>
    <p:sldId id="280" r:id="rId14"/>
    <p:sldId id="281" r:id="rId15"/>
    <p:sldId id="312" r:id="rId16"/>
    <p:sldId id="282" r:id="rId17"/>
    <p:sldId id="283" r:id="rId18"/>
    <p:sldId id="313" r:id="rId19"/>
    <p:sldId id="314" r:id="rId20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nledning" id="{EBEC0871-0C4E-3C46-824A-654C03F9327A}">
          <p14:sldIdLst>
            <p14:sldId id="284"/>
            <p14:sldId id="276"/>
            <p14:sldId id="309"/>
          </p14:sldIdLst>
        </p14:section>
        <p14:section name="Plante" id="{C4ECC773-3934-1641-B9DD-4AFA257546B3}">
          <p14:sldIdLst>
            <p14:sldId id="286"/>
            <p14:sldId id="277"/>
            <p14:sldId id="310"/>
          </p14:sldIdLst>
        </p14:section>
        <p14:section name="Utvikle" id="{68BA6BF7-11B6-1049-AD91-1E901C093ACA}">
          <p14:sldIdLst>
            <p14:sldId id="278"/>
            <p14:sldId id="279"/>
            <p14:sldId id="311"/>
          </p14:sldIdLst>
        </p14:section>
        <p14:section name="Lede" id="{85C4B0D7-67D4-1643-8960-E0EA28722CE0}">
          <p14:sldIdLst>
            <p14:sldId id="280"/>
            <p14:sldId id="281"/>
            <p14:sldId id="312"/>
          </p14:sldIdLst>
        </p14:section>
        <p14:section name="Sammenkoble" id="{19DB5BD8-591B-3149-8D9F-BB3B1FDBFD4D}">
          <p14:sldIdLst>
            <p14:sldId id="282"/>
            <p14:sldId id="283"/>
            <p14:sldId id="313"/>
          </p14:sldIdLst>
        </p14:section>
        <p14:section name="Avslutning" id="{F9EBB565-E137-6349-A017-8548C787799E}">
          <p14:sldIdLst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FEC"/>
    <a:srgbClr val="90AB9D"/>
    <a:srgbClr val="054A91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5"/>
    <p:restoredTop sz="63587"/>
  </p:normalViewPr>
  <p:slideViewPr>
    <p:cSldViewPr snapToGrid="0">
      <p:cViewPr varScale="1">
        <p:scale>
          <a:sx n="68" d="100"/>
          <a:sy n="68" d="100"/>
        </p:scale>
        <p:origin x="91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1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67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D52A994-7FDD-EB45-A5A2-E6A48C16D85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10275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8975" y="4821506"/>
            <a:ext cx="5511800" cy="394486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902597" y="9516039"/>
            <a:ext cx="2985558" cy="50267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1CFF68F-8F6F-764A-934A-C93DBDE7B0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136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1133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9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39861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2308" indent="-362308">
              <a:lnSpc>
                <a:spcPct val="107000"/>
              </a:lnSpc>
              <a:buFont typeface="+mj-lt"/>
              <a:buAutoNum type="arabicPeriod"/>
            </a:pPr>
            <a:endParaRPr lang="nb-NO" sz="17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0418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395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3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4974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1899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2397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819E1-D437-9271-D950-3CD0081F0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2506AF50-2E41-9D9C-8155-8C78371D72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D5119900-D19E-E5A2-F75A-0B1493134D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u="sng" dirty="0">
              <a:solidFill>
                <a:srgbClr val="212121"/>
              </a:solidFill>
              <a:ea typeface="Calibri"/>
              <a:cs typeface="Calibri"/>
            </a:endParaRP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0D4F477-03CB-10D4-1214-69EDB5E536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7519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nb-NO" sz="1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8983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u="sng" dirty="0">
              <a:solidFill>
                <a:srgbClr val="212121"/>
              </a:solidFill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746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9572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213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3627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3744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20632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CFF68F-8F6F-764A-934A-C93DBDE7B0D8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855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619BE06-1323-13C9-CD8F-A2EAF9E0B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600927A-4705-2F24-08B3-0D625AE46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4692016-CA71-D64A-291C-908AD817B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4FE93B-08A0-021D-0964-CCC350EE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287C262-C2C5-D136-F099-0EF8F5754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509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615D51-01D4-8B31-7B20-1C7F39882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4F1EFE-0E8F-E4B5-9C3E-E211E48B9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F2C905-E5EE-5218-AF68-86AC2141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A6C9208-D7EA-D999-AAA9-96D1A416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90ACF16-BA49-DD75-D8D4-79679F680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146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2B3DF7C-D2F7-A3B0-D2FB-83D09918F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1E62CED-DD8D-824C-4423-CC382A99C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6B6516-C2F9-CE6B-28E0-769585718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E50720-3131-5B87-631B-0305DDDA7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56CA55-1E21-AFE3-7A90-13C18D02B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301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941FDF-E1A9-E2F2-8331-D94C8E49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034C77-CEC7-4060-DD1F-7AE305A18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BC6BC0F-2397-62FB-F06E-4B6CF610B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7A35DBB-D46A-B885-32C0-F20A6779E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764CC21-02A1-FD77-E62F-9DD8F35B9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153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9D8F69-D885-82E4-7CE4-48C29AEB4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153871A-C08E-75A0-C71A-0A8C6B4F1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9A1D91-B240-9A60-9CD0-681E34030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F9A07A-D736-2B27-32EF-8AB01736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853F27A-F9DC-EACF-2CAE-0E5FE11A5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130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47A7692-A789-1E75-F28B-6F379136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405B0C-3F2E-B289-60EA-19AAA3B13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58B23A6-CCEB-A985-CA72-9E0A19117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93624BF-5299-67F2-697B-79545C47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755608-3A97-DC44-6DF1-569C24FC2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F92B438-9294-AA15-7377-2117EB68D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448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C9A72C-20AD-FBD6-7E35-91FC3AA6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E662CD1-6CBB-A05C-0A4D-8E1AA26B6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F3A2822-9D5B-6379-658B-9B4D03A46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69EF702-07E7-8E0E-D3B9-0151214B2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9849057-492C-E14F-506C-E7CEBD2E67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F601C77-3681-1B19-3781-834C677E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1D5D845-825D-C1EE-6F54-FC57AA6BF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217FF1A-57A3-15D8-A47D-9BA2A5BF7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04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E4DE09-A5BA-4DE3-7700-1ADE15630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CD39B2-9B1E-40EB-49DD-9BEE9A5C3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563E581-D78D-DA72-36D7-0F3D06E0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4F34C04-5261-014B-D4A3-AC34A9AE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341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A921719-B236-6209-43A8-7BB35803A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5F2C59C-A493-82A5-BA5C-C220B8347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FA5ED15-31AA-0969-15E1-3CBC79FF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912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A6A756-0732-84A2-4F95-063D3D075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F3C7D53-A88F-134A-4363-EFCE80B41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B8265AB-3019-D8F5-A7D6-A7D53D502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4425EC0-8DBB-6653-9D37-D7600B7CD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851518A-9490-8436-4EB8-D4F22379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592982F-3E3A-94BB-E267-B65DF8F80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057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2D5C019-F142-56D6-DF32-ACA25485C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3F3D86CA-C849-6E55-02B9-EBF1B3007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58333FE-43FC-D51F-DA28-E2DE5F89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1612C7-BED0-4635-5DA8-3BFDB75A7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879D6B-ADB7-1D29-CED3-A30241A79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A9B9DAD-91B0-63F4-332B-2FD2608FD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472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FF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F18897B-FE9D-EBF6-6AF6-C7550A0C0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FC1960C-F939-9DEB-DAE1-F3D5EE159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7365E83-C93D-F351-D4DA-50330B251D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A89A7-3EB4-F24A-8D8B-FB94F03D7612}" type="datetimeFigureOut">
              <a:rPr lang="nb-NO" smtClean="0"/>
              <a:t>09.02.2024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F73EA6-6460-0B2D-1A05-AF000A133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09841D-3270-7A61-927B-C410CAF324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16F2B-DD76-9447-B841-718B81A5B37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596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49B5A01A-8DF0-69A0-2751-1FCFE4612FFE}"/>
              </a:ext>
            </a:extLst>
          </p:cNvPr>
          <p:cNvSpPr txBox="1"/>
          <p:nvPr/>
        </p:nvSpPr>
        <p:spPr>
          <a:xfrm>
            <a:off x="0" y="1707163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66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Strategi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72A7F92C-10BB-DD71-25E4-1914824C894C}"/>
              </a:ext>
            </a:extLst>
          </p:cNvPr>
          <p:cNvSpPr txBox="1"/>
          <p:nvPr/>
        </p:nvSpPr>
        <p:spPr>
          <a:xfrm>
            <a:off x="1028704" y="4192005"/>
            <a:ext cx="4097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Grensesprengende fellesskap der barn og unge møter, følger og ærer Jesus Kristus.</a:t>
            </a:r>
          </a:p>
        </p:txBody>
      </p:sp>
      <p:pic>
        <p:nvPicPr>
          <p:cNvPr id="4" name="Bilde 3" descr="Et bilde som inneholder Font, typografi, symbol, logo&#10;&#10;Automatisk generert beskrivelse">
            <a:extLst>
              <a:ext uri="{FF2B5EF4-FFF2-40B4-BE49-F238E27FC236}">
                <a16:creationId xmlns:a16="http://schemas.microsoft.com/office/drawing/2014/main" id="{2F1180D2-4DC7-D542-E885-583AF65B0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824" y="3425825"/>
            <a:ext cx="1511300" cy="431800"/>
          </a:xfrm>
          <a:prstGeom prst="rect">
            <a:avLst/>
          </a:prstGeom>
        </p:spPr>
      </p:pic>
      <p:pic>
        <p:nvPicPr>
          <p:cNvPr id="5" name="Bilde 4" descr="Et bilde som inneholder Font, Grafikk, logo, symbol&#10;&#10;Automatisk generert beskrivelse">
            <a:extLst>
              <a:ext uri="{FF2B5EF4-FFF2-40B4-BE49-F238E27FC236}">
                <a16:creationId xmlns:a16="http://schemas.microsoft.com/office/drawing/2014/main" id="{00DEEF80-0A9C-2875-A1FE-9719158117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235" y="3362355"/>
            <a:ext cx="2628900" cy="749300"/>
          </a:xfrm>
          <a:prstGeom prst="rect">
            <a:avLst/>
          </a:prstGeom>
        </p:spPr>
      </p:pic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87CBD8F8-43FF-4B94-0F64-C46899BC66AF}"/>
              </a:ext>
            </a:extLst>
          </p:cNvPr>
          <p:cNvCxnSpPr>
            <a:cxnSpLocks/>
          </p:cNvCxnSpPr>
          <p:nvPr/>
        </p:nvCxnSpPr>
        <p:spPr>
          <a:xfrm flipH="1">
            <a:off x="3500824" y="4140231"/>
            <a:ext cx="1511300" cy="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F4255CF4-2245-2B82-E729-714133CF66DE}"/>
              </a:ext>
            </a:extLst>
          </p:cNvPr>
          <p:cNvSpPr txBox="1"/>
          <p:nvPr/>
        </p:nvSpPr>
        <p:spPr>
          <a:xfrm>
            <a:off x="7225096" y="4192005"/>
            <a:ext cx="4376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Jesus Kristus til nye </a:t>
            </a:r>
            <a:b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</a:br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generasjoner og folkeslag.</a:t>
            </a:r>
          </a:p>
        </p:txBody>
      </p: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A04CE9F0-576C-A30C-DA6A-98602FA9D136}"/>
              </a:ext>
            </a:extLst>
          </p:cNvPr>
          <p:cNvCxnSpPr>
            <a:cxnSpLocks/>
          </p:cNvCxnSpPr>
          <p:nvPr/>
        </p:nvCxnSpPr>
        <p:spPr>
          <a:xfrm flipH="1">
            <a:off x="7325112" y="4140231"/>
            <a:ext cx="1511300" cy="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96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3688122" y="2929875"/>
            <a:ext cx="6759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Lede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BCAE6F6-ECD0-7636-0A14-9AA060C24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1710530"/>
            <a:ext cx="2591090" cy="259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51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Lede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lar oss lede av Gud og hans ord, og vi utruster og inspirerer mennesker til å lede seg selv og andre.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919085"/>
            <a:ext cx="862518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Normisjon er preget av en kultur der vi søker Gud først, følger Jesus og lærer å disippelgjøre andre.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etablert nye tilbud for pastorutdanning og rekruttering til lederstillinger, </a:t>
            </a:r>
            <a:br>
              <a:rPr lang="nb-NO" dirty="0">
                <a:latin typeface="Myriad Pro" panose="020B0503030403020204" pitchFamily="34" charset="0"/>
              </a:rPr>
            </a:br>
            <a:r>
              <a:rPr lang="nb-NO" dirty="0">
                <a:latin typeface="Myriad Pro" panose="020B0503030403020204" pitchFamily="34" charset="0"/>
              </a:rPr>
              <a:t>samt økt kvaliteten på kompetanseutvikling for ansatte og frivillige.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Våre medlemmer, skoler og fellesskap tar ansvar som aktive samfunnsbyggere.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Alle våre skoler over grunnskolenivå tilbyr ledertrening for sine elever.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økt andelen kvinner i ledende stillinger og unge voksne i lederroller.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Våre ansatte og frivillige opplever kristen tjeneste som attraktiv og </a:t>
            </a:r>
            <a:br>
              <a:rPr lang="nb-NO" dirty="0">
                <a:latin typeface="Myriad Pro" panose="020B0503030403020204" pitchFamily="34" charset="0"/>
              </a:rPr>
            </a:br>
            <a:r>
              <a:rPr lang="nb-NO" dirty="0">
                <a:latin typeface="Myriad Pro" panose="020B0503030403020204" pitchFamily="34" charset="0"/>
              </a:rPr>
              <a:t>bærekraftig over tid.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En større andel av ressursene internasjonalt brukes i et barne- og ungdomsperspektiv.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28775F1A-AE14-1181-16D0-E641749DF065}"/>
              </a:ext>
            </a:extLst>
          </p:cNvPr>
          <p:cNvCxnSpPr/>
          <p:nvPr/>
        </p:nvCxnSpPr>
        <p:spPr>
          <a:xfrm>
            <a:off x="2754112" y="2088000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e 7" descr="Et bilde som inneholder Font, Grafikk, logo, symbol&#10;&#10;Automatisk generert beskrivelse">
            <a:extLst>
              <a:ext uri="{FF2B5EF4-FFF2-40B4-BE49-F238E27FC236}">
                <a16:creationId xmlns:a16="http://schemas.microsoft.com/office/drawing/2014/main" id="{1ED3406C-C535-0C1E-6C64-F99D1D308F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6" y="2235750"/>
            <a:ext cx="1999385" cy="569873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34F52682-C85F-EF9B-4556-6F71822312E2}"/>
              </a:ext>
            </a:extLst>
          </p:cNvPr>
          <p:cNvSpPr txBox="1"/>
          <p:nvPr/>
        </p:nvSpPr>
        <p:spPr>
          <a:xfrm>
            <a:off x="1624580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2030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D1BC7433-F3DD-C098-61DE-7C30375A0B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2740" y="243140"/>
            <a:ext cx="162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3987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Lede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trener og inspirerer mennesker til å lede seg selv og andre.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548800"/>
            <a:ext cx="75679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skape en kultur med utrustende lederskap hvor vi trener andre inn i oppgaver vi selv har.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øke kvaliteten og bruken av ledertreningsressurser og kurs for ansatte og frivillige.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prioritere klokt og gjøre mindre av arbeid som ikke bærer frukt.</a:t>
            </a:r>
          </a:p>
        </p:txBody>
      </p:sp>
      <p:pic>
        <p:nvPicPr>
          <p:cNvPr id="3" name="Bilde 2" descr="Et bilde som inneholder Font, typografi, symbol, logo&#10;&#10;Automatisk generert beskrivelse">
            <a:extLst>
              <a:ext uri="{FF2B5EF4-FFF2-40B4-BE49-F238E27FC236}">
                <a16:creationId xmlns:a16="http://schemas.microsoft.com/office/drawing/2014/main" id="{20646253-5201-97C4-92A2-01E165B02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647" y="2245969"/>
            <a:ext cx="1264708" cy="361345"/>
          </a:xfrm>
          <a:prstGeom prst="rect">
            <a:avLst/>
          </a:prstGeom>
        </p:spPr>
      </p:pic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E69C475D-BFE1-8538-E9FF-F4B82B2AC03B}"/>
              </a:ext>
            </a:extLst>
          </p:cNvPr>
          <p:cNvCxnSpPr/>
          <p:nvPr/>
        </p:nvCxnSpPr>
        <p:spPr>
          <a:xfrm>
            <a:off x="2754000" y="2088088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4DF4E3FD-5E28-B605-3DB4-AADC251EE73B}"/>
              </a:ext>
            </a:extLst>
          </p:cNvPr>
          <p:cNvSpPr txBox="1"/>
          <p:nvPr/>
        </p:nvSpPr>
        <p:spPr>
          <a:xfrm>
            <a:off x="1638868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2024-2026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7BCAE6F6-ECD0-7636-0A14-9AA060C24B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2740" y="243140"/>
            <a:ext cx="162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3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247605" y="2817300"/>
            <a:ext cx="6759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Sammenkoble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E230F77F-E935-D745-1E56-21836398E6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51" y="1652018"/>
            <a:ext cx="2649900" cy="264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4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Sammenkoble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kobler sammen visjoner, mål, avdelinger, enheter,</a:t>
            </a:r>
            <a:b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</a:br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behov og ressurser.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919085"/>
            <a:ext cx="862518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Alle menigheter og skoler i Normisjon deltar og bidrar i vårt internasjonale misjonsarbeid.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søker alltid samarbeid med Acta der det tjener felles formål.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Samhandlingen mellom avdelinger og enheter i Normisjon har økt betraktelig.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omorganisert der det trengs for å tilpasse oss til dagens misjonsutfordringer.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styrket toveis samarbeid med strategisk viktige partnere internasjonalt.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dyktiggjør stadig flere partnere internasjonalt for å sikre lokal bærekraft i misjon.</a:t>
            </a:r>
          </a:p>
        </p:txBody>
      </p: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114E46F2-28EF-BBC8-7B17-A337EE08E5D5}"/>
              </a:ext>
            </a:extLst>
          </p:cNvPr>
          <p:cNvCxnSpPr/>
          <p:nvPr/>
        </p:nvCxnSpPr>
        <p:spPr>
          <a:xfrm>
            <a:off x="2754112" y="2088000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de 11" descr="Et bilde som inneholder Font, Grafikk, logo, symbol&#10;&#10;Automatisk generert beskrivelse">
            <a:extLst>
              <a:ext uri="{FF2B5EF4-FFF2-40B4-BE49-F238E27FC236}">
                <a16:creationId xmlns:a16="http://schemas.microsoft.com/office/drawing/2014/main" id="{75104826-31DE-457B-7413-78D7F3CDB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6" y="2235750"/>
            <a:ext cx="1999385" cy="569873"/>
          </a:xfrm>
          <a:prstGeom prst="rect">
            <a:avLst/>
          </a:prstGeom>
        </p:spPr>
      </p:pic>
      <p:sp>
        <p:nvSpPr>
          <p:cNvPr id="13" name="TekstSylinder 12">
            <a:extLst>
              <a:ext uri="{FF2B5EF4-FFF2-40B4-BE49-F238E27FC236}">
                <a16:creationId xmlns:a16="http://schemas.microsoft.com/office/drawing/2014/main" id="{F9DE5B33-EC0E-7C80-7979-4B717EB48962}"/>
              </a:ext>
            </a:extLst>
          </p:cNvPr>
          <p:cNvSpPr txBox="1"/>
          <p:nvPr/>
        </p:nvSpPr>
        <p:spPr>
          <a:xfrm>
            <a:off x="1624580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2030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67CA7319-B0AC-72B7-D850-DA4B25B28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4400" y="244800"/>
            <a:ext cx="162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190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Sammenkoble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kobler sammen­ mennesker, ­visjoner, mål, ressurser og fellesskap.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919085"/>
            <a:ext cx="75679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oppmuntre og utruste familier til å dele tro og liv i hverdagen.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oppmuntre hverandre og utveksle ressurser i fruktbart samspill på tvers av enheter i Acta – lokalt,­ regionalt og sentralt.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arbeide tettere med Normisjons menigheter og skoler.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utvikle tettere samarbeid med relevante ressurspersoner, menigheter, organisasjoner og bedrifter.</a:t>
            </a:r>
          </a:p>
        </p:txBody>
      </p:sp>
      <p:pic>
        <p:nvPicPr>
          <p:cNvPr id="3" name="Bilde 2" descr="Et bilde som inneholder Font, typografi, symbol, logo&#10;&#10;Automatisk generert beskrivelse">
            <a:extLst>
              <a:ext uri="{FF2B5EF4-FFF2-40B4-BE49-F238E27FC236}">
                <a16:creationId xmlns:a16="http://schemas.microsoft.com/office/drawing/2014/main" id="{E9ABB227-C65A-F553-0D01-AF854FEFC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647" y="2245969"/>
            <a:ext cx="1264708" cy="361345"/>
          </a:xfrm>
          <a:prstGeom prst="rect">
            <a:avLst/>
          </a:prstGeom>
        </p:spPr>
      </p:pic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8AAFC0C6-70DB-3F8A-B7CA-AC7E71A14AE7}"/>
              </a:ext>
            </a:extLst>
          </p:cNvPr>
          <p:cNvCxnSpPr/>
          <p:nvPr/>
        </p:nvCxnSpPr>
        <p:spPr>
          <a:xfrm>
            <a:off x="2754000" y="2088088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2C19E0B8-3F90-A399-7BCD-765CD3A11916}"/>
              </a:ext>
            </a:extLst>
          </p:cNvPr>
          <p:cNvSpPr txBox="1"/>
          <p:nvPr/>
        </p:nvSpPr>
        <p:spPr>
          <a:xfrm>
            <a:off x="1638868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2024-2026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E230F77F-E935-D745-1E56-21836398E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4400" y="244800"/>
            <a:ext cx="1620000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5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8536C-F880-AF17-E14D-CDA33D2C9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50AB0F8E-711E-0369-AD1F-C326C6D7B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878" y="2260373"/>
            <a:ext cx="2325288" cy="2325288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964FB464-8810-5436-3EF6-CAA2E89704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3939" y="2272339"/>
            <a:ext cx="2325288" cy="2325288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D50D7DBB-FFA1-70B0-A84B-E8AA24031C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386639"/>
            <a:ext cx="2199022" cy="2199022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5907E1B6-2433-B4EA-102F-14AE479360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1795" y="2272339"/>
            <a:ext cx="2325288" cy="2325288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6DE54AD-1AA5-B8F9-B514-3935298B3164}"/>
              </a:ext>
            </a:extLst>
          </p:cNvPr>
          <p:cNvSpPr txBox="1"/>
          <p:nvPr/>
        </p:nvSpPr>
        <p:spPr>
          <a:xfrm>
            <a:off x="1492724" y="4559527"/>
            <a:ext cx="1163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Plante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166E67F1-A045-6EC0-25F4-593A7BFD0443}"/>
              </a:ext>
            </a:extLst>
          </p:cNvPr>
          <p:cNvSpPr txBox="1"/>
          <p:nvPr/>
        </p:nvSpPr>
        <p:spPr>
          <a:xfrm>
            <a:off x="4084785" y="4559527"/>
            <a:ext cx="1163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Utvikle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3BC8F357-793C-6100-D018-2C58B6500F93}"/>
              </a:ext>
            </a:extLst>
          </p:cNvPr>
          <p:cNvSpPr txBox="1"/>
          <p:nvPr/>
        </p:nvSpPr>
        <p:spPr>
          <a:xfrm>
            <a:off x="6613713" y="4559527"/>
            <a:ext cx="1163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Lede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8961463-ABDC-46CF-D6C8-449F66B6206F}"/>
              </a:ext>
            </a:extLst>
          </p:cNvPr>
          <p:cNvSpPr txBox="1"/>
          <p:nvPr/>
        </p:nvSpPr>
        <p:spPr>
          <a:xfrm>
            <a:off x="8705752" y="4547561"/>
            <a:ext cx="21990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Sammenkoble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0AC76D0A-44BF-211F-24B1-469F63DA2D94}"/>
              </a:ext>
            </a:extLst>
          </p:cNvPr>
          <p:cNvSpPr txBox="1"/>
          <p:nvPr/>
        </p:nvSpPr>
        <p:spPr>
          <a:xfrm>
            <a:off x="1" y="1002313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66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PULS</a:t>
            </a:r>
          </a:p>
        </p:txBody>
      </p:sp>
    </p:spTree>
    <p:extLst>
      <p:ext uri="{BB962C8B-B14F-4D97-AF65-F5344CB8AC3E}">
        <p14:creationId xmlns:p14="http://schemas.microsoft.com/office/powerpoint/2010/main" val="973032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49B5A01A-8DF0-69A0-2751-1FCFE4612FFE}"/>
              </a:ext>
            </a:extLst>
          </p:cNvPr>
          <p:cNvSpPr txBox="1"/>
          <p:nvPr/>
        </p:nvSpPr>
        <p:spPr>
          <a:xfrm>
            <a:off x="0" y="1707163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66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Strategi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72A7F92C-10BB-DD71-25E4-1914824C894C}"/>
              </a:ext>
            </a:extLst>
          </p:cNvPr>
          <p:cNvSpPr txBox="1"/>
          <p:nvPr/>
        </p:nvSpPr>
        <p:spPr>
          <a:xfrm>
            <a:off x="3429384" y="4192005"/>
            <a:ext cx="1871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2024 - 2026</a:t>
            </a:r>
          </a:p>
        </p:txBody>
      </p:sp>
      <p:pic>
        <p:nvPicPr>
          <p:cNvPr id="4" name="Bilde 3" descr="Et bilde som inneholder Font, typografi, symbol, logo&#10;&#10;Automatisk generert beskrivelse">
            <a:extLst>
              <a:ext uri="{FF2B5EF4-FFF2-40B4-BE49-F238E27FC236}">
                <a16:creationId xmlns:a16="http://schemas.microsoft.com/office/drawing/2014/main" id="{2F1180D2-4DC7-D542-E885-583AF65B0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824" y="3425825"/>
            <a:ext cx="1511300" cy="431800"/>
          </a:xfrm>
          <a:prstGeom prst="rect">
            <a:avLst/>
          </a:prstGeom>
        </p:spPr>
      </p:pic>
      <p:pic>
        <p:nvPicPr>
          <p:cNvPr id="5" name="Bilde 4" descr="Et bilde som inneholder Font, Grafikk, logo, symbol&#10;&#10;Automatisk generert beskrivelse">
            <a:extLst>
              <a:ext uri="{FF2B5EF4-FFF2-40B4-BE49-F238E27FC236}">
                <a16:creationId xmlns:a16="http://schemas.microsoft.com/office/drawing/2014/main" id="{00DEEF80-0A9C-2875-A1FE-9719158117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235" y="3362355"/>
            <a:ext cx="2628900" cy="749300"/>
          </a:xfrm>
          <a:prstGeom prst="rect">
            <a:avLst/>
          </a:prstGeom>
        </p:spPr>
      </p:pic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87CBD8F8-43FF-4B94-0F64-C46899BC66AF}"/>
              </a:ext>
            </a:extLst>
          </p:cNvPr>
          <p:cNvCxnSpPr>
            <a:cxnSpLocks/>
          </p:cNvCxnSpPr>
          <p:nvPr/>
        </p:nvCxnSpPr>
        <p:spPr>
          <a:xfrm flipH="1">
            <a:off x="3500824" y="4140231"/>
            <a:ext cx="1511300" cy="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F4255CF4-2245-2B82-E729-714133CF66DE}"/>
              </a:ext>
            </a:extLst>
          </p:cNvPr>
          <p:cNvSpPr txBox="1"/>
          <p:nvPr/>
        </p:nvSpPr>
        <p:spPr>
          <a:xfrm>
            <a:off x="7253672" y="4192005"/>
            <a:ext cx="1871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2024 – 2030</a:t>
            </a:r>
          </a:p>
        </p:txBody>
      </p:sp>
      <p:cxnSp>
        <p:nvCxnSpPr>
          <p:cNvPr id="15" name="Rett linje 14">
            <a:extLst>
              <a:ext uri="{FF2B5EF4-FFF2-40B4-BE49-F238E27FC236}">
                <a16:creationId xmlns:a16="http://schemas.microsoft.com/office/drawing/2014/main" id="{A04CE9F0-576C-A30C-DA6A-98602FA9D136}"/>
              </a:ext>
            </a:extLst>
          </p:cNvPr>
          <p:cNvCxnSpPr>
            <a:cxnSpLocks/>
          </p:cNvCxnSpPr>
          <p:nvPr/>
        </p:nvCxnSpPr>
        <p:spPr>
          <a:xfrm flipH="1">
            <a:off x="7325112" y="4140231"/>
            <a:ext cx="1511300" cy="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49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1061576A-1133-C162-5203-1880CD938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878" y="2260373"/>
            <a:ext cx="2325288" cy="2325288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4DDC1F9-E854-5AFF-F3FF-396B0F1E91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3939" y="2272339"/>
            <a:ext cx="2325288" cy="2325288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0BD88FFF-0540-5C79-73D6-485BAC29A3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386639"/>
            <a:ext cx="2199022" cy="2199022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10F4460-4B90-5FDD-2150-29A144D6A1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1795" y="2272339"/>
            <a:ext cx="2325288" cy="2325288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C4EFF296-A664-3885-FF1A-E9AD7E6B9F79}"/>
              </a:ext>
            </a:extLst>
          </p:cNvPr>
          <p:cNvSpPr txBox="1"/>
          <p:nvPr/>
        </p:nvSpPr>
        <p:spPr>
          <a:xfrm>
            <a:off x="1492724" y="4559527"/>
            <a:ext cx="1163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Plante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9B12D93C-A29C-6056-992B-3C308CC75405}"/>
              </a:ext>
            </a:extLst>
          </p:cNvPr>
          <p:cNvSpPr txBox="1"/>
          <p:nvPr/>
        </p:nvSpPr>
        <p:spPr>
          <a:xfrm>
            <a:off x="4084785" y="4559527"/>
            <a:ext cx="1163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Utvikle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345B9BC4-5B6E-65DA-90AA-8135E49231EC}"/>
              </a:ext>
            </a:extLst>
          </p:cNvPr>
          <p:cNvSpPr txBox="1"/>
          <p:nvPr/>
        </p:nvSpPr>
        <p:spPr>
          <a:xfrm>
            <a:off x="6613713" y="4559527"/>
            <a:ext cx="11635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Lede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35BD9D81-FCE9-A36A-ABFC-D92762861E8E}"/>
              </a:ext>
            </a:extLst>
          </p:cNvPr>
          <p:cNvSpPr txBox="1"/>
          <p:nvPr/>
        </p:nvSpPr>
        <p:spPr>
          <a:xfrm>
            <a:off x="8705752" y="4547561"/>
            <a:ext cx="21990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200" dirty="0">
                <a:solidFill>
                  <a:srgbClr val="054A91"/>
                </a:solidFill>
                <a:latin typeface="Myriad Pro" panose="020B0503030403020204" pitchFamily="34" charset="0"/>
              </a:rPr>
              <a:t>Sammenkoble</a:t>
            </a:r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AD8783CA-2F00-358F-43C6-FE318C055E6B}"/>
              </a:ext>
            </a:extLst>
          </p:cNvPr>
          <p:cNvSpPr txBox="1"/>
          <p:nvPr/>
        </p:nvSpPr>
        <p:spPr>
          <a:xfrm>
            <a:off x="1" y="1002313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66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PULS</a:t>
            </a:r>
          </a:p>
        </p:txBody>
      </p:sp>
    </p:spTree>
    <p:extLst>
      <p:ext uri="{BB962C8B-B14F-4D97-AF65-F5344CB8AC3E}">
        <p14:creationId xmlns:p14="http://schemas.microsoft.com/office/powerpoint/2010/main" val="407645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4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3238205" y="2934754"/>
            <a:ext cx="6759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Plante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3AB5457F-46D9-EAF3-5B54-68141AA56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58844"/>
            <a:ext cx="2776239" cy="277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120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Plante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planter evangeliet, nye idéer, prosjekter, </a:t>
            </a:r>
            <a:b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</a:br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menigheter og fellesskap.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919085"/>
            <a:ext cx="862518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defRPr>
                <a:latin typeface="Myriad Pro" panose="020B0503030403020204" pitchFamily="34" charset="0"/>
              </a:defRPr>
            </a:lvl1pPr>
          </a:lstStyle>
          <a:p>
            <a:r>
              <a:rPr lang="nb-NO" dirty="0"/>
              <a:t>Vi har plantet minst 30 misjonale flergenerasjonsmenigheter.</a:t>
            </a:r>
          </a:p>
          <a:p>
            <a:r>
              <a:rPr lang="nb-NO" dirty="0"/>
              <a:t>Vi har startet mange nye, ulike former for Jesussentrerte, </a:t>
            </a:r>
            <a:br>
              <a:rPr lang="nb-NO" dirty="0"/>
            </a:br>
            <a:r>
              <a:rPr lang="nb-NO" dirty="0"/>
              <a:t>inkluderende og disippelgjørende fellesskap.</a:t>
            </a:r>
          </a:p>
          <a:p>
            <a:r>
              <a:rPr lang="nb-NO" dirty="0"/>
              <a:t>En større andel av ressursene våre er rettet mot unådde folkeslag </a:t>
            </a:r>
            <a:br>
              <a:rPr lang="nb-NO" dirty="0"/>
            </a:br>
            <a:r>
              <a:rPr lang="nb-NO" dirty="0"/>
              <a:t>(færre enn 2% kristne).</a:t>
            </a:r>
          </a:p>
          <a:p>
            <a:r>
              <a:rPr lang="nb-NO" dirty="0"/>
              <a:t>Vi har økt innsatsen innen bibeloversettelse og evangelieformidling.</a:t>
            </a:r>
          </a:p>
          <a:p>
            <a:r>
              <a:rPr lang="nb-NO" dirty="0"/>
              <a:t>Vi har bidratt til etablering av bedrifter med formål om bedret livsgrunnlag for mennesker, og for å skape inntekter til menighet og misjon.</a:t>
            </a:r>
          </a:p>
          <a:p>
            <a:r>
              <a:rPr lang="nb-NO" dirty="0"/>
              <a:t>Vi bidrar til at nye kirker plantes på nye steder i våre samarbeidsland.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7DE1357B-A202-76EC-FA54-3D6E21F2B573}"/>
              </a:ext>
            </a:extLst>
          </p:cNvPr>
          <p:cNvCxnSpPr/>
          <p:nvPr/>
        </p:nvCxnSpPr>
        <p:spPr>
          <a:xfrm>
            <a:off x="2754112" y="2088000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de 1" descr="Et bilde som inneholder Font, Grafikk, logo, symbol&#10;&#10;Automatisk generert beskrivelse">
            <a:extLst>
              <a:ext uri="{FF2B5EF4-FFF2-40B4-BE49-F238E27FC236}">
                <a16:creationId xmlns:a16="http://schemas.microsoft.com/office/drawing/2014/main" id="{44818D41-D04F-E5B5-BBC7-748E189AA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6" y="2235750"/>
            <a:ext cx="1999385" cy="569873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00235680-8D31-52C0-141F-AF320C862B89}"/>
              </a:ext>
            </a:extLst>
          </p:cNvPr>
          <p:cNvSpPr txBox="1"/>
          <p:nvPr/>
        </p:nvSpPr>
        <p:spPr>
          <a:xfrm>
            <a:off x="1624580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2030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BAD644AC-E8E9-4345-9A6E-2F51ED34B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4877" y="201446"/>
            <a:ext cx="1757107" cy="175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0311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Plante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planter nye fellesskap, idéer og prosjekter.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549753"/>
            <a:ext cx="75679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gi god oppfølging av ledere i ­nyplantede lokallag.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plante sunne, disippelgjørende fellesskap for barn og unge med Jesus i sentrum.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skape giverglede og en ansvarlig bruk av ressursene i skaperverket. </a:t>
            </a:r>
          </a:p>
        </p:txBody>
      </p:sp>
      <p:pic>
        <p:nvPicPr>
          <p:cNvPr id="6" name="Bilde 5" descr="Et bilde som inneholder Font, typografi, symbol, logo&#10;&#10;Automatisk generert beskrivelse">
            <a:extLst>
              <a:ext uri="{FF2B5EF4-FFF2-40B4-BE49-F238E27FC236}">
                <a16:creationId xmlns:a16="http://schemas.microsoft.com/office/drawing/2014/main" id="{277ABF23-FA61-1E4A-D28F-85715FD02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647" y="2245969"/>
            <a:ext cx="1264708" cy="361345"/>
          </a:xfrm>
          <a:prstGeom prst="rect">
            <a:avLst/>
          </a:prstGeom>
        </p:spPr>
      </p:pic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7DE1357B-A202-76EC-FA54-3D6E21F2B573}"/>
              </a:ext>
            </a:extLst>
          </p:cNvPr>
          <p:cNvCxnSpPr/>
          <p:nvPr/>
        </p:nvCxnSpPr>
        <p:spPr>
          <a:xfrm>
            <a:off x="2754000" y="2088088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70AB0105-D3D6-BD0D-0CF9-9BDF672EE4E9}"/>
              </a:ext>
            </a:extLst>
          </p:cNvPr>
          <p:cNvSpPr txBox="1"/>
          <p:nvPr/>
        </p:nvSpPr>
        <p:spPr>
          <a:xfrm>
            <a:off x="1638868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2024-2026</a:t>
            </a:r>
          </a:p>
        </p:txBody>
      </p:sp>
      <p:pic>
        <p:nvPicPr>
          <p:cNvPr id="14" name="Bilde 13">
            <a:extLst>
              <a:ext uri="{FF2B5EF4-FFF2-40B4-BE49-F238E27FC236}">
                <a16:creationId xmlns:a16="http://schemas.microsoft.com/office/drawing/2014/main" id="{3AB5457F-46D9-EAF3-5B54-68141AA565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4877" y="201446"/>
            <a:ext cx="1757107" cy="175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5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983127" y="2918821"/>
            <a:ext cx="6759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Utvikle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42F2172-0A38-3A37-D8BA-1CB36076C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9550" y="1378050"/>
            <a:ext cx="2779200" cy="277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0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Utvikle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utvikler etablerte fellesskap, tilbud, programmer og organisasjonsformer.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919085"/>
            <a:ext cx="8625184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utviklet et rammeverk med nødvendige støttefunksjoner for menigheter i Normisjon.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styrket arbeidet med fellesskapsutvikling, åndelig lederskap og </a:t>
            </a:r>
            <a:br>
              <a:rPr lang="nb-NO" dirty="0">
                <a:latin typeface="Myriad Pro" panose="020B0503030403020204" pitchFamily="34" charset="0"/>
              </a:rPr>
            </a:br>
            <a:r>
              <a:rPr lang="nb-NO" dirty="0">
                <a:latin typeface="Myriad Pro" panose="020B0503030403020204" pitchFamily="34" charset="0"/>
              </a:rPr>
              <a:t>disippelgjøring for etablerte fellesskap/menigheter.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utviklet Normisjons profil, kommunikasjon og teologiske formidling </a:t>
            </a:r>
            <a:br>
              <a:rPr lang="nb-NO" dirty="0">
                <a:latin typeface="Myriad Pro" panose="020B0503030403020204" pitchFamily="34" charset="0"/>
              </a:rPr>
            </a:br>
            <a:r>
              <a:rPr lang="nb-NO" dirty="0">
                <a:latin typeface="Myriad Pro" panose="020B0503030403020204" pitchFamily="34" charset="0"/>
              </a:rPr>
              <a:t>for å nå nye generasjoner og målgrupper.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faset inn misjonssenter som organisasjonsform for lokalt, regionalt og </a:t>
            </a:r>
            <a:br>
              <a:rPr lang="nb-NO" dirty="0">
                <a:latin typeface="Myriad Pro" panose="020B0503030403020204" pitchFamily="34" charset="0"/>
              </a:rPr>
            </a:br>
            <a:r>
              <a:rPr lang="nb-NO" dirty="0">
                <a:latin typeface="Myriad Pro" panose="020B0503030403020204" pitchFamily="34" charset="0"/>
              </a:rPr>
              <a:t>globalt arbeid.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styrket den misjonale identiteten hos våre menigheter og </a:t>
            </a:r>
            <a:br>
              <a:rPr lang="nb-NO" dirty="0">
                <a:latin typeface="Myriad Pro" panose="020B0503030403020204" pitchFamily="34" charset="0"/>
              </a:rPr>
            </a:br>
            <a:r>
              <a:rPr lang="nb-NO" dirty="0">
                <a:latin typeface="Myriad Pro" panose="020B0503030403020204" pitchFamily="34" charset="0"/>
              </a:rPr>
              <a:t>samarbeidskirker.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har bidratt til videreutvikling av konsepter for sosialt og økonomisk entreprenørskap i misjonsarbeidet. </a:t>
            </a: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D7F608BF-07F6-B300-7E8E-ACE61BF198D9}"/>
              </a:ext>
            </a:extLst>
          </p:cNvPr>
          <p:cNvCxnSpPr/>
          <p:nvPr/>
        </p:nvCxnSpPr>
        <p:spPr>
          <a:xfrm>
            <a:off x="2754112" y="2088000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e 7" descr="Et bilde som inneholder Font, Grafikk, logo, symbol&#10;&#10;Automatisk generert beskrivelse">
            <a:extLst>
              <a:ext uri="{FF2B5EF4-FFF2-40B4-BE49-F238E27FC236}">
                <a16:creationId xmlns:a16="http://schemas.microsoft.com/office/drawing/2014/main" id="{44F54FBF-5DAD-18C1-1C3D-79E526A129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6" y="2235750"/>
            <a:ext cx="1999385" cy="569873"/>
          </a:xfrm>
          <a:prstGeom prst="rect">
            <a:avLst/>
          </a:prstGeom>
        </p:spPr>
      </p:pic>
      <p:sp>
        <p:nvSpPr>
          <p:cNvPr id="10" name="TekstSylinder 9">
            <a:extLst>
              <a:ext uri="{FF2B5EF4-FFF2-40B4-BE49-F238E27FC236}">
                <a16:creationId xmlns:a16="http://schemas.microsoft.com/office/drawing/2014/main" id="{3F1111BD-C31D-5BC3-E261-D2D0179AA3FB}"/>
              </a:ext>
            </a:extLst>
          </p:cNvPr>
          <p:cNvSpPr txBox="1"/>
          <p:nvPr/>
        </p:nvSpPr>
        <p:spPr>
          <a:xfrm>
            <a:off x="1624580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2030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E040BE38-4C8D-BFB2-A358-82648F098B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736" y="173024"/>
            <a:ext cx="1782000" cy="17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06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FB237A4A-F958-590C-3997-6B91519AC46D}"/>
              </a:ext>
            </a:extLst>
          </p:cNvPr>
          <p:cNvSpPr txBox="1"/>
          <p:nvPr/>
        </p:nvSpPr>
        <p:spPr>
          <a:xfrm>
            <a:off x="2876255" y="1080000"/>
            <a:ext cx="67591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800" b="1" dirty="0">
                <a:solidFill>
                  <a:srgbClr val="054A91"/>
                </a:solidFill>
                <a:latin typeface="Myriad Pro Light" panose="020B0403030403020204" pitchFamily="34" charset="0"/>
              </a:rPr>
              <a:t>Utvikle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1BC4EBFB-3BB6-C4AD-832D-FFF604DEB8F4}"/>
              </a:ext>
            </a:extLst>
          </p:cNvPr>
          <p:cNvSpPr txBox="1"/>
          <p:nvPr/>
        </p:nvSpPr>
        <p:spPr>
          <a:xfrm>
            <a:off x="2876255" y="2088088"/>
            <a:ext cx="7910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>
                <a:solidFill>
                  <a:srgbClr val="054A91"/>
                </a:solidFill>
                <a:latin typeface="Myriad Pro" panose="020B0503030403020204" pitchFamily="34" charset="0"/>
              </a:rPr>
              <a:t>Vi utvikler fellesskap,­ ressurser og­ organisasjons­former.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B24B898A-4B94-DE4B-708B-76043739AABA}"/>
              </a:ext>
            </a:extLst>
          </p:cNvPr>
          <p:cNvSpPr txBox="1"/>
          <p:nvPr/>
        </p:nvSpPr>
        <p:spPr>
          <a:xfrm>
            <a:off x="2876255" y="2549753"/>
            <a:ext cx="75679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utvikle sunne rammer for en bærekraftig tjeneste til </a:t>
            </a:r>
            <a:br>
              <a:rPr lang="nb-NO" dirty="0">
                <a:latin typeface="Myriad Pro" panose="020B0503030403020204" pitchFamily="34" charset="0"/>
              </a:rPr>
            </a:br>
            <a:r>
              <a:rPr lang="nb-NO" dirty="0">
                <a:latin typeface="Myriad Pro" panose="020B0503030403020204" pitchFamily="34" charset="0"/>
              </a:rPr>
              <a:t>ansatte og frivillige.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vekke et internasjonalt misjonsengasjement hos barn og unge.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b-NO" dirty="0">
                <a:latin typeface="Myriad Pro" panose="020B0503030403020204" pitchFamily="34" charset="0"/>
              </a:rPr>
              <a:t>Vi skal utvikle hensiktsmessige administrative rutiner.</a:t>
            </a:r>
          </a:p>
        </p:txBody>
      </p:sp>
      <p:pic>
        <p:nvPicPr>
          <p:cNvPr id="3" name="Bilde 2" descr="Et bilde som inneholder Font, typografi, symbol, logo&#10;&#10;Automatisk generert beskrivelse">
            <a:extLst>
              <a:ext uri="{FF2B5EF4-FFF2-40B4-BE49-F238E27FC236}">
                <a16:creationId xmlns:a16="http://schemas.microsoft.com/office/drawing/2014/main" id="{BD6259D4-F43A-AA00-F476-5DF3F01F2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8647" y="2245969"/>
            <a:ext cx="1264708" cy="361345"/>
          </a:xfrm>
          <a:prstGeom prst="rect">
            <a:avLst/>
          </a:prstGeom>
        </p:spPr>
      </p:pic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48C37F8B-30BE-AA6A-46E6-76373DD68572}"/>
              </a:ext>
            </a:extLst>
          </p:cNvPr>
          <p:cNvCxnSpPr/>
          <p:nvPr/>
        </p:nvCxnSpPr>
        <p:spPr>
          <a:xfrm>
            <a:off x="2754000" y="2088088"/>
            <a:ext cx="0" cy="864000"/>
          </a:xfrm>
          <a:prstGeom prst="line">
            <a:avLst/>
          </a:prstGeom>
          <a:ln w="12700">
            <a:solidFill>
              <a:srgbClr val="054A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EC68A879-FA2A-B6EA-6B50-C468B915EB6A}"/>
              </a:ext>
            </a:extLst>
          </p:cNvPr>
          <p:cNvSpPr txBox="1"/>
          <p:nvPr/>
        </p:nvSpPr>
        <p:spPr>
          <a:xfrm>
            <a:off x="1638868" y="2626696"/>
            <a:ext cx="992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nb-NO" sz="1200" b="1" dirty="0">
                <a:latin typeface="Myriad Pro" panose="020B0503030403020204" pitchFamily="34" charset="0"/>
              </a:rPr>
              <a:t>i 2024-2026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42F2172-0A38-3A37-D8BA-1CB36076C8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736" y="173024"/>
            <a:ext cx="1782000" cy="17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4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90C388BE0B2B4597F2F7025087C2A9" ma:contentTypeVersion="7" ma:contentTypeDescription="Opprett et nytt dokument." ma:contentTypeScope="" ma:versionID="92266cda97d8b1b9f6f68f3e378a9ab8">
  <xsd:schema xmlns:xsd="http://www.w3.org/2001/XMLSchema" xmlns:xs="http://www.w3.org/2001/XMLSchema" xmlns:p="http://schemas.microsoft.com/office/2006/metadata/properties" xmlns:ns2="3097ad8f-3ce5-4615-8944-a1575393ba1e" xmlns:ns3="ddb10538-e302-4aba-82ca-5c7f787ef68c" targetNamespace="http://schemas.microsoft.com/office/2006/metadata/properties" ma:root="true" ma:fieldsID="7511348a550c5b6cfcc42bd97ab33051" ns2:_="" ns3:_="">
    <xsd:import namespace="3097ad8f-3ce5-4615-8944-a1575393ba1e"/>
    <xsd:import namespace="ddb10538-e302-4aba-82ca-5c7f787ef6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97ad8f-3ce5-4615-8944-a1575393ba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10538-e302-4aba-82ca-5c7f787ef6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A3F74A-B27B-439F-ADA3-EF10215A9E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18E377-CEF6-4E90-A039-66D48D4C3D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97ad8f-3ce5-4615-8944-a1575393ba1e"/>
    <ds:schemaRef ds:uri="ddb10538-e302-4aba-82ca-5c7f787ef6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E177B6-0306-429A-AB5D-0739702CB7F9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ddb10538-e302-4aba-82ca-5c7f787ef68c"/>
    <ds:schemaRef ds:uri="http://purl.org/dc/terms/"/>
    <ds:schemaRef ds:uri="3097ad8f-3ce5-4615-8944-a1575393ba1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753</Words>
  <Application>Microsoft Macintosh PowerPoint</Application>
  <PresentationFormat>Widescreen</PresentationFormat>
  <Paragraphs>98</Paragraphs>
  <Slides>16</Slides>
  <Notes>16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Myriad Pro</vt:lpstr>
      <vt:lpstr>Myriad Pro Light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Vibeke Normann</dc:creator>
  <cp:lastModifiedBy>Ørjan Tinnen</cp:lastModifiedBy>
  <cp:revision>66</cp:revision>
  <cp:lastPrinted>2024-01-10T07:23:05Z</cp:lastPrinted>
  <dcterms:created xsi:type="dcterms:W3CDTF">2024-01-02T08:27:56Z</dcterms:created>
  <dcterms:modified xsi:type="dcterms:W3CDTF">2024-02-09T18:31:46Z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0x0101007090C388BE0B2B4597F2F7025087C2A9</vt:lpwstr>
  </property>
</Properties>
</file>