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2" r:id="rId7"/>
    <p:sldId id="263"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A5C"/>
    <a:srgbClr val="F5F0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123"/>
  </p:normalViewPr>
  <p:slideViewPr>
    <p:cSldViewPr snapToGrid="0">
      <p:cViewPr varScale="1">
        <p:scale>
          <a:sx n="96" d="100"/>
          <a:sy n="96" d="100"/>
        </p:scale>
        <p:origin x="4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61157-3541-F349-A176-B211856FB0BF}" type="datetimeFigureOut">
              <a:rPr lang="nb-NO" smtClean="0"/>
              <a:t>27.11.2025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50C29-196F-0241-A01B-95B2B352B799}" type="slidenum">
              <a:rPr lang="nb-NO" smtClean="0"/>
              <a:t>‹#›</a:t>
            </a:fld>
            <a:endParaRPr lang="nb-NO"/>
          </a:p>
        </p:txBody>
      </p:sp>
    </p:spTree>
    <p:extLst>
      <p:ext uri="{BB962C8B-B14F-4D97-AF65-F5344CB8AC3E}">
        <p14:creationId xmlns:p14="http://schemas.microsoft.com/office/powerpoint/2010/main" val="2295146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Like muligheter handler om en grunnleggende overbevisning: at alle mennesker, uavhengig av funksjonsevne, kjønn eller livssituasjon, er like verdifulle og høyt elsket av Gud. Dette betyr at vi jobber målrettet for at mennesker med funksjonsnedsettelser skal få leve verdige liv. Vi gir konkret hjelp til enkeltpersoner, men jobber også for å løfte deres stemme i samfunnet. I mange land er alkoholmisbruk og vold mot kvinner og barn et alvorlig problem. Derfor arbeider vi aktivt for å bekjempe skadelig kultur gjennom samtalegrupper og veiledning, slik at vi kan endre holdningene til fremtidige generasjoner. Like muligheter handler også om klimaendringer. I flere land i verden skaper jordras, flom, tørke og skogbranner enorme utfordringer for fattige bønder. Derfor jobber vi for å bevare naturressurser og lære bort klimarobuste jordbruksmetoder. Det handler både om å ta vare på skaperverket og om å sikre sårbare mennesker et livsgrunnlag i en verden i endring.</a:t>
            </a:r>
          </a:p>
        </p:txBody>
      </p:sp>
      <p:sp>
        <p:nvSpPr>
          <p:cNvPr id="4" name="Plassholder for lysbildenummer 3"/>
          <p:cNvSpPr>
            <a:spLocks noGrp="1"/>
          </p:cNvSpPr>
          <p:nvPr>
            <p:ph type="sldNum" sz="quarter" idx="5"/>
          </p:nvPr>
        </p:nvSpPr>
        <p:spPr/>
        <p:txBody>
          <a:bodyPr/>
          <a:lstStyle/>
          <a:p>
            <a:fld id="{13C50C29-196F-0241-A01B-95B2B352B799}" type="slidenum">
              <a:rPr lang="nb-NO" smtClean="0"/>
              <a:t>2</a:t>
            </a:fld>
            <a:endParaRPr lang="nb-NO"/>
          </a:p>
        </p:txBody>
      </p:sp>
    </p:spTree>
    <p:extLst>
      <p:ext uri="{BB962C8B-B14F-4D97-AF65-F5344CB8AC3E}">
        <p14:creationId xmlns:p14="http://schemas.microsoft.com/office/powerpoint/2010/main" val="269391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3C50C29-196F-0241-A01B-95B2B352B799}" type="slidenum">
              <a:rPr lang="nb-NO" smtClean="0"/>
              <a:t>3</a:t>
            </a:fld>
            <a:endParaRPr lang="nb-NO"/>
          </a:p>
        </p:txBody>
      </p:sp>
    </p:spTree>
    <p:extLst>
      <p:ext uri="{BB962C8B-B14F-4D97-AF65-F5344CB8AC3E}">
        <p14:creationId xmlns:p14="http://schemas.microsoft.com/office/powerpoint/2010/main" val="3324988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Nepal arbeider vi både i hovedstaden Kathmandu og i kommuner i </a:t>
            </a:r>
            <a:r>
              <a:rPr lang="nb-NO" dirty="0" err="1"/>
              <a:t>Okhaldhunga</a:t>
            </a:r>
            <a:r>
              <a:rPr lang="nb-NO" dirty="0"/>
              <a:t> for at mennesker med funksjonsnedsettelser skal få verdighet og mulighet til å delta i samfunnet. Foreldre blir ofte utsatt for fordømmelse og ekskludering, og får ikke den hjelpen de trenger. Vi samarbeider med den lokale organisasjonen ABBS som driver to </a:t>
            </a:r>
            <a:r>
              <a:rPr lang="nb-NO" dirty="0" err="1"/>
              <a:t>dagsentre</a:t>
            </a:r>
            <a:r>
              <a:rPr lang="nb-NO" dirty="0"/>
              <a:t>, ett i Kathmandu og ett i </a:t>
            </a:r>
            <a:r>
              <a:rPr lang="nb-NO" dirty="0" err="1"/>
              <a:t>Chitwan</a:t>
            </a:r>
            <a:r>
              <a:rPr lang="nb-NO" dirty="0"/>
              <a:t> i sør. På Håpets Senter er målet at brukerne skal bli mest mulig selvstendige og klare praktiske hverdagsoppgaver selv. Dette er et av veldig få tilbud til mennesker med psykisk funksjonshemming i Nepal, hvor man i ulike kulturer har lang tradisjon for å gjemme dem bort. Fra 2020 startet </a:t>
            </a:r>
            <a:r>
              <a:rPr lang="nb-NO" dirty="0" err="1"/>
              <a:t>Okhaldhunga</a:t>
            </a:r>
            <a:r>
              <a:rPr lang="nb-NO" dirty="0"/>
              <a:t> sykehus prosjektet 'Inkluderende utvikling' i to kommuner. Målet er todelt: at barn og voksne med funksjonsnedsettelser skal få verdighet og kunne delta, og at samfunnet skal akseptere og inkludere dem. Flere lokale medarbeidere har selv en funksjonsnedsettelse, og måtte først bli venner med sin egen situasjon før de kunne bryte stigma i landsbyene. Gjennom disse satsingene arbeider vi med over 1100 mennesker med funksjonsnedsettelser.</a:t>
            </a:r>
          </a:p>
        </p:txBody>
      </p:sp>
      <p:sp>
        <p:nvSpPr>
          <p:cNvPr id="4" name="Plassholder for lysbildenummer 3"/>
          <p:cNvSpPr>
            <a:spLocks noGrp="1"/>
          </p:cNvSpPr>
          <p:nvPr>
            <p:ph type="sldNum" sz="quarter" idx="5"/>
          </p:nvPr>
        </p:nvSpPr>
        <p:spPr/>
        <p:txBody>
          <a:bodyPr/>
          <a:lstStyle/>
          <a:p>
            <a:fld id="{13C50C29-196F-0241-A01B-95B2B352B799}" type="slidenum">
              <a:rPr lang="nb-NO" smtClean="0"/>
              <a:t>4</a:t>
            </a:fld>
            <a:endParaRPr lang="nb-NO"/>
          </a:p>
        </p:txBody>
      </p:sp>
    </p:spTree>
    <p:extLst>
      <p:ext uri="{BB962C8B-B14F-4D97-AF65-F5344CB8AC3E}">
        <p14:creationId xmlns:p14="http://schemas.microsoft.com/office/powerpoint/2010/main" val="1872466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E5312-4E98-5C6C-5B24-ED490A7060C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AF9C3B6-F721-049A-CB20-13848951FC8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144C682-1BE8-4B41-9A20-8E7925E822AD}"/>
              </a:ext>
            </a:extLst>
          </p:cNvPr>
          <p:cNvSpPr>
            <a:spLocks noGrp="1"/>
          </p:cNvSpPr>
          <p:nvPr>
            <p:ph type="body" idx="1"/>
          </p:nvPr>
        </p:nvSpPr>
        <p:spPr/>
        <p:txBody>
          <a:bodyPr/>
          <a:lstStyle/>
          <a:p>
            <a:r>
              <a:rPr lang="nb-NO" dirty="0"/>
              <a:t>Vold mot kvinner og barn er et stort problem mange steder i verden, og det er viktig å sette lys på problemstillingen. I </a:t>
            </a:r>
            <a:r>
              <a:rPr lang="nb-NO" dirty="0" err="1"/>
              <a:t>Bajhang</a:t>
            </a:r>
            <a:r>
              <a:rPr lang="nb-NO" dirty="0"/>
              <a:t>, helt vest i Nepal, ba lokalbefolkningen selv om hjelp. Hindutradisjonen </a:t>
            </a:r>
            <a:r>
              <a:rPr lang="nb-NO" dirty="0" err="1"/>
              <a:t>chaupadi</a:t>
            </a:r>
            <a:r>
              <a:rPr lang="nb-NO" dirty="0"/>
              <a:t> tilsier at jenter og kvinner må bo adskilt fra familien under menstruasjon. Mange bor i skitne, kalde og utrygge uthus. Praksisen fører til store psykiske påkjenninger, sykdom og mangel på skolegang. Mor og barn må også bo adskilt i 11 dager etter fødsel. I tillegg er vold i nære relasjoner et stort samfunnsproblem som rammer særlig barn og kvinner. Gjennom prosjektet jobbes det med mange grupper – fra skoleungdom til kvinner og menn. Media brukes også for å nå målet om å endre en tradisjon hvor kvinner isoleres og behandles som eiendom, og for å bekjempe ukultur knyttet til alkoholmisbruk og få slutt på volden i hjemmene. Gjennom samtalegrupper og veiledning ønsker vår partner United </a:t>
            </a:r>
            <a:r>
              <a:rPr lang="nb-NO" dirty="0" err="1"/>
              <a:t>Mission</a:t>
            </a:r>
            <a:r>
              <a:rPr lang="nb-NO" dirty="0"/>
              <a:t> to Nepal å bekjempe disse praksisene. Prosjektet heter 'Ending </a:t>
            </a:r>
            <a:r>
              <a:rPr lang="nb-NO" dirty="0" err="1"/>
              <a:t>violence</a:t>
            </a:r>
            <a:r>
              <a:rPr lang="nb-NO" dirty="0"/>
              <a:t> for </a:t>
            </a:r>
            <a:r>
              <a:rPr lang="nb-NO" dirty="0" err="1"/>
              <a:t>equality</a:t>
            </a:r>
            <a:r>
              <a:rPr lang="nb-NO" dirty="0"/>
              <a:t>' og finansieres av Norad med egenandel fra </a:t>
            </a:r>
            <a:r>
              <a:rPr lang="nb-NO" dirty="0" err="1"/>
              <a:t>Normisjon</a:t>
            </a:r>
            <a:r>
              <a:rPr lang="nb-NO" dirty="0"/>
              <a:t>.</a:t>
            </a:r>
          </a:p>
        </p:txBody>
      </p:sp>
      <p:sp>
        <p:nvSpPr>
          <p:cNvPr id="4" name="Plassholder for lysbildenummer 3">
            <a:extLst>
              <a:ext uri="{FF2B5EF4-FFF2-40B4-BE49-F238E27FC236}">
                <a16:creationId xmlns:a16="http://schemas.microsoft.com/office/drawing/2014/main" id="{20E1AC9E-C14A-97D8-B55F-5F13AEF55334}"/>
              </a:ext>
            </a:extLst>
          </p:cNvPr>
          <p:cNvSpPr>
            <a:spLocks noGrp="1"/>
          </p:cNvSpPr>
          <p:nvPr>
            <p:ph type="sldNum" sz="quarter" idx="5"/>
          </p:nvPr>
        </p:nvSpPr>
        <p:spPr/>
        <p:txBody>
          <a:bodyPr/>
          <a:lstStyle/>
          <a:p>
            <a:fld id="{13C50C29-196F-0241-A01B-95B2B352B799}" type="slidenum">
              <a:rPr lang="nb-NO" smtClean="0"/>
              <a:t>5</a:t>
            </a:fld>
            <a:endParaRPr lang="nb-NO"/>
          </a:p>
        </p:txBody>
      </p:sp>
    </p:spTree>
    <p:extLst>
      <p:ext uri="{BB962C8B-B14F-4D97-AF65-F5344CB8AC3E}">
        <p14:creationId xmlns:p14="http://schemas.microsoft.com/office/powerpoint/2010/main" val="202134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92325-D469-08BA-2E4F-8843BCD5D09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10488F8-A63E-D605-E366-D5D28D7C8D3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B3DCF93-2B2C-CEDB-0ACE-EBCF87E25219}"/>
              </a:ext>
            </a:extLst>
          </p:cNvPr>
          <p:cNvSpPr>
            <a:spLocks noGrp="1"/>
          </p:cNvSpPr>
          <p:nvPr>
            <p:ph type="body" idx="1"/>
          </p:nvPr>
        </p:nvSpPr>
        <p:spPr/>
        <p:txBody>
          <a:bodyPr/>
          <a:lstStyle/>
          <a:p>
            <a:r>
              <a:rPr lang="nb-NO" dirty="0"/>
              <a:t>Verdien vår sitter selvfølgelig ikke i hvor god lønn vi har, men uten inntekt kan man oppleve å føle seg som mindre verdifull. Inntekt gir muligheter til å velge i livet. </a:t>
            </a:r>
            <a:r>
              <a:rPr lang="nb-NO" dirty="0" err="1"/>
              <a:t>Normisjon</a:t>
            </a:r>
            <a:r>
              <a:rPr lang="nb-NO" dirty="0"/>
              <a:t> har arbeid blant marginaliserte grupper i Bangladesh – mennesker som er marginalisert på grunn av religion, etnisitet og kjønn. På </a:t>
            </a:r>
            <a:r>
              <a:rPr lang="nb-NO" dirty="0" err="1"/>
              <a:t>Ampur</a:t>
            </a:r>
            <a:r>
              <a:rPr lang="nb-NO" dirty="0"/>
              <a:t> </a:t>
            </a:r>
            <a:r>
              <a:rPr lang="nb-NO" dirty="0" err="1"/>
              <a:t>tailoring</a:t>
            </a:r>
            <a:r>
              <a:rPr lang="nb-NO" dirty="0"/>
              <a:t> </a:t>
            </a:r>
            <a:r>
              <a:rPr lang="nb-NO" dirty="0" err="1"/>
              <a:t>school</a:t>
            </a:r>
            <a:r>
              <a:rPr lang="nb-NO" dirty="0"/>
              <a:t> gis jenter en mulighet til egen inntekt. 18 jenter hvert halvår får yrkesopplæring innen søm. I tillegg organiserer skolen </a:t>
            </a:r>
            <a:r>
              <a:rPr lang="nb-NO" dirty="0" err="1"/>
              <a:t>bibelstudie</a:t>
            </a:r>
            <a:r>
              <a:rPr lang="nb-NO" dirty="0"/>
              <a:t> og annet kursinnhold relevant for unge kvinner i starten av sitt voksne liv. Jentene som sto utenfor skolesystemet, ikke hadde råd til å fortsette studier, eller ikke så mulighet til egen inntekt, starter etter et halvår egen bedrift eller får jobb i Bangladesh tekstilindustri. Med egen inntekt har de mulighet til å bidra økonomisk i familien, ta opp videre studier igjen eller ta andre livsvalg som før var utenfor rekkevidde.</a:t>
            </a:r>
          </a:p>
        </p:txBody>
      </p:sp>
      <p:sp>
        <p:nvSpPr>
          <p:cNvPr id="4" name="Plassholder for lysbildenummer 3">
            <a:extLst>
              <a:ext uri="{FF2B5EF4-FFF2-40B4-BE49-F238E27FC236}">
                <a16:creationId xmlns:a16="http://schemas.microsoft.com/office/drawing/2014/main" id="{3D4B016E-F977-7193-0FB2-A66260CA1013}"/>
              </a:ext>
            </a:extLst>
          </p:cNvPr>
          <p:cNvSpPr>
            <a:spLocks noGrp="1"/>
          </p:cNvSpPr>
          <p:nvPr>
            <p:ph type="sldNum" sz="quarter" idx="5"/>
          </p:nvPr>
        </p:nvSpPr>
        <p:spPr/>
        <p:txBody>
          <a:bodyPr/>
          <a:lstStyle/>
          <a:p>
            <a:fld id="{13C50C29-196F-0241-A01B-95B2B352B799}" type="slidenum">
              <a:rPr lang="nb-NO" smtClean="0"/>
              <a:t>6</a:t>
            </a:fld>
            <a:endParaRPr lang="nb-NO"/>
          </a:p>
        </p:txBody>
      </p:sp>
    </p:spTree>
    <p:extLst>
      <p:ext uri="{BB962C8B-B14F-4D97-AF65-F5344CB8AC3E}">
        <p14:creationId xmlns:p14="http://schemas.microsoft.com/office/powerpoint/2010/main" val="2059914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C2F6F-FE39-6F8E-E211-F19F3240E0D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53C17C2-61A6-10CE-8B95-FEEE33DF3E1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A8EA394-F2A7-285B-FF41-AE95DC93F888}"/>
              </a:ext>
            </a:extLst>
          </p:cNvPr>
          <p:cNvSpPr>
            <a:spLocks noGrp="1"/>
          </p:cNvSpPr>
          <p:nvPr>
            <p:ph type="body" idx="1"/>
          </p:nvPr>
        </p:nvSpPr>
        <p:spPr/>
        <p:txBody>
          <a:bodyPr/>
          <a:lstStyle/>
          <a:p>
            <a:r>
              <a:rPr lang="nb-NO" dirty="0"/>
              <a:t>Klimaendringene skaper store bekymringer for fattige bønder i India. I </a:t>
            </a:r>
            <a:r>
              <a:rPr lang="nb-NO" dirty="0" err="1"/>
              <a:t>Jharkhand</a:t>
            </a:r>
            <a:r>
              <a:rPr lang="nb-NO" dirty="0"/>
              <a:t>, Assam og Vest Bengal lever de fleste bøndene under fattigdomsgrensen. Samtidig opplever de at klimaendringene legger stein til byrden. Industri og forurensing fører til avskoging, og uten skog er det ingenting som stopper stadig mer uforutsigbare vannmasser fra å ødelegge dyrket jord. Hver dag uroer bøndene seg for avlingene sine. De vet at familiens livsgrunnlag er truet. Men med vår støtte kan vi hjelpe dem. Gavene går til opplæring i økologisk og miljøvennlig jordbruk, jordforbedring, dyrking av mer motstandsdyktige plantearter og klimasmarte vanningsmetoder. Dette handler om å ruste bøndene for fremtiden og sikre dem en bærekraftig inntekt under nye klimatiske forhold. I dag er disse bøndenes livsgrunnlag truet, men sammen kan vi gi dem og familiene deres håp og fremtid.</a:t>
            </a:r>
          </a:p>
        </p:txBody>
      </p:sp>
      <p:sp>
        <p:nvSpPr>
          <p:cNvPr id="4" name="Plassholder for lysbildenummer 3">
            <a:extLst>
              <a:ext uri="{FF2B5EF4-FFF2-40B4-BE49-F238E27FC236}">
                <a16:creationId xmlns:a16="http://schemas.microsoft.com/office/drawing/2014/main" id="{375D543A-0712-3B47-7D3D-64DC361E4840}"/>
              </a:ext>
            </a:extLst>
          </p:cNvPr>
          <p:cNvSpPr>
            <a:spLocks noGrp="1"/>
          </p:cNvSpPr>
          <p:nvPr>
            <p:ph type="sldNum" sz="quarter" idx="5"/>
          </p:nvPr>
        </p:nvSpPr>
        <p:spPr/>
        <p:txBody>
          <a:bodyPr/>
          <a:lstStyle/>
          <a:p>
            <a:fld id="{13C50C29-196F-0241-A01B-95B2B352B799}" type="slidenum">
              <a:rPr lang="nb-NO" smtClean="0"/>
              <a:t>7</a:t>
            </a:fld>
            <a:endParaRPr lang="nb-NO"/>
          </a:p>
        </p:txBody>
      </p:sp>
    </p:spTree>
    <p:extLst>
      <p:ext uri="{BB962C8B-B14F-4D97-AF65-F5344CB8AC3E}">
        <p14:creationId xmlns:p14="http://schemas.microsoft.com/office/powerpoint/2010/main" val="182389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A96E54-1075-A14A-9364-20BBF896483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15A1D68-88D3-7404-780B-08D4CC4C4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8265947-CD3A-0F8E-C91F-93A965AC612A}"/>
              </a:ext>
            </a:extLst>
          </p:cNvPr>
          <p:cNvSpPr>
            <a:spLocks noGrp="1"/>
          </p:cNvSpPr>
          <p:nvPr>
            <p:ph type="dt" sz="half" idx="10"/>
          </p:nvPr>
        </p:nvSpPr>
        <p:spPr/>
        <p:txBody>
          <a:bodyPr/>
          <a:lstStyle/>
          <a:p>
            <a:fld id="{B04A67ED-DD30-8C4C-844F-C70F60436DCF}" type="datetimeFigureOut">
              <a:rPr lang="nb-NO" smtClean="0"/>
              <a:t>27.11.2025</a:t>
            </a:fld>
            <a:endParaRPr lang="nb-NO"/>
          </a:p>
        </p:txBody>
      </p:sp>
      <p:sp>
        <p:nvSpPr>
          <p:cNvPr id="5" name="Plassholder for bunntekst 4">
            <a:extLst>
              <a:ext uri="{FF2B5EF4-FFF2-40B4-BE49-F238E27FC236}">
                <a16:creationId xmlns:a16="http://schemas.microsoft.com/office/drawing/2014/main" id="{F7BD6BFA-667A-D0EB-179B-CEFC345B980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12E6ABC-9B55-DBFD-3083-95832E407F54}"/>
              </a:ext>
            </a:extLst>
          </p:cNvPr>
          <p:cNvSpPr>
            <a:spLocks noGrp="1"/>
          </p:cNvSpPr>
          <p:nvPr>
            <p:ph type="sldNum" sz="quarter" idx="12"/>
          </p:nvPr>
        </p:nvSpPr>
        <p:spPr/>
        <p:txBody>
          <a:bodyPr/>
          <a:lstStyle/>
          <a:p>
            <a:fld id="{1580C4EF-C702-6540-82FE-DF7605A2EFE4}" type="slidenum">
              <a:rPr lang="nb-NO" smtClean="0"/>
              <a:t>‹#›</a:t>
            </a:fld>
            <a:endParaRPr lang="nb-NO"/>
          </a:p>
        </p:txBody>
      </p:sp>
    </p:spTree>
    <p:extLst>
      <p:ext uri="{BB962C8B-B14F-4D97-AF65-F5344CB8AC3E}">
        <p14:creationId xmlns:p14="http://schemas.microsoft.com/office/powerpoint/2010/main" val="849573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1B0A8E-B0CF-743D-F545-9BA161E3378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2B01B42-0726-67CC-1C27-2A05A24A5E0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8217DDF-1775-3D22-A91E-CF9279A12627}"/>
              </a:ext>
            </a:extLst>
          </p:cNvPr>
          <p:cNvSpPr>
            <a:spLocks noGrp="1"/>
          </p:cNvSpPr>
          <p:nvPr>
            <p:ph type="dt" sz="half" idx="10"/>
          </p:nvPr>
        </p:nvSpPr>
        <p:spPr/>
        <p:txBody>
          <a:bodyPr/>
          <a:lstStyle/>
          <a:p>
            <a:fld id="{B04A67ED-DD30-8C4C-844F-C70F60436DCF}" type="datetimeFigureOut">
              <a:rPr lang="nb-NO" smtClean="0"/>
              <a:t>27.11.2025</a:t>
            </a:fld>
            <a:endParaRPr lang="nb-NO"/>
          </a:p>
        </p:txBody>
      </p:sp>
      <p:sp>
        <p:nvSpPr>
          <p:cNvPr id="5" name="Plassholder for bunntekst 4">
            <a:extLst>
              <a:ext uri="{FF2B5EF4-FFF2-40B4-BE49-F238E27FC236}">
                <a16:creationId xmlns:a16="http://schemas.microsoft.com/office/drawing/2014/main" id="{50662080-8B9E-04A2-59DE-A770EBCDE42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C4891D7-55BA-6386-D133-647B0D715395}"/>
              </a:ext>
            </a:extLst>
          </p:cNvPr>
          <p:cNvSpPr>
            <a:spLocks noGrp="1"/>
          </p:cNvSpPr>
          <p:nvPr>
            <p:ph type="sldNum" sz="quarter" idx="12"/>
          </p:nvPr>
        </p:nvSpPr>
        <p:spPr/>
        <p:txBody>
          <a:bodyPr/>
          <a:lstStyle/>
          <a:p>
            <a:fld id="{1580C4EF-C702-6540-82FE-DF7605A2EFE4}" type="slidenum">
              <a:rPr lang="nb-NO" smtClean="0"/>
              <a:t>‹#›</a:t>
            </a:fld>
            <a:endParaRPr lang="nb-NO"/>
          </a:p>
        </p:txBody>
      </p:sp>
    </p:spTree>
    <p:extLst>
      <p:ext uri="{BB962C8B-B14F-4D97-AF65-F5344CB8AC3E}">
        <p14:creationId xmlns:p14="http://schemas.microsoft.com/office/powerpoint/2010/main" val="8798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7C2D77F-080C-FC27-CB7C-19F3B7DF010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255816A-3AB8-A6FC-6E7F-38E966B8759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128C126-DB56-1AFA-5CC3-DF89AEFE50F3}"/>
              </a:ext>
            </a:extLst>
          </p:cNvPr>
          <p:cNvSpPr>
            <a:spLocks noGrp="1"/>
          </p:cNvSpPr>
          <p:nvPr>
            <p:ph type="dt" sz="half" idx="10"/>
          </p:nvPr>
        </p:nvSpPr>
        <p:spPr/>
        <p:txBody>
          <a:bodyPr/>
          <a:lstStyle/>
          <a:p>
            <a:fld id="{B04A67ED-DD30-8C4C-844F-C70F60436DCF}" type="datetimeFigureOut">
              <a:rPr lang="nb-NO" smtClean="0"/>
              <a:t>27.11.2025</a:t>
            </a:fld>
            <a:endParaRPr lang="nb-NO"/>
          </a:p>
        </p:txBody>
      </p:sp>
      <p:sp>
        <p:nvSpPr>
          <p:cNvPr id="5" name="Plassholder for bunntekst 4">
            <a:extLst>
              <a:ext uri="{FF2B5EF4-FFF2-40B4-BE49-F238E27FC236}">
                <a16:creationId xmlns:a16="http://schemas.microsoft.com/office/drawing/2014/main" id="{5FED0D49-FE4B-CEA8-C252-C73BEF046AA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D8D263A-D79A-34D2-33A8-51DF2B31F8A6}"/>
              </a:ext>
            </a:extLst>
          </p:cNvPr>
          <p:cNvSpPr>
            <a:spLocks noGrp="1"/>
          </p:cNvSpPr>
          <p:nvPr>
            <p:ph type="sldNum" sz="quarter" idx="12"/>
          </p:nvPr>
        </p:nvSpPr>
        <p:spPr/>
        <p:txBody>
          <a:bodyPr/>
          <a:lstStyle/>
          <a:p>
            <a:fld id="{1580C4EF-C702-6540-82FE-DF7605A2EFE4}" type="slidenum">
              <a:rPr lang="nb-NO" smtClean="0"/>
              <a:t>‹#›</a:t>
            </a:fld>
            <a:endParaRPr lang="nb-NO"/>
          </a:p>
        </p:txBody>
      </p:sp>
    </p:spTree>
    <p:extLst>
      <p:ext uri="{BB962C8B-B14F-4D97-AF65-F5344CB8AC3E}">
        <p14:creationId xmlns:p14="http://schemas.microsoft.com/office/powerpoint/2010/main" val="66970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9883CD-3C1B-52D6-C73B-E7ABAF71228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F0C6DF9-C195-BC5C-0777-3295880619F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F5FB4D2-0C05-D1B6-B964-67055391398F}"/>
              </a:ext>
            </a:extLst>
          </p:cNvPr>
          <p:cNvSpPr>
            <a:spLocks noGrp="1"/>
          </p:cNvSpPr>
          <p:nvPr>
            <p:ph type="dt" sz="half" idx="10"/>
          </p:nvPr>
        </p:nvSpPr>
        <p:spPr/>
        <p:txBody>
          <a:bodyPr/>
          <a:lstStyle/>
          <a:p>
            <a:fld id="{B04A67ED-DD30-8C4C-844F-C70F60436DCF}" type="datetimeFigureOut">
              <a:rPr lang="nb-NO" smtClean="0"/>
              <a:t>27.11.2025</a:t>
            </a:fld>
            <a:endParaRPr lang="nb-NO"/>
          </a:p>
        </p:txBody>
      </p:sp>
      <p:sp>
        <p:nvSpPr>
          <p:cNvPr id="5" name="Plassholder for bunntekst 4">
            <a:extLst>
              <a:ext uri="{FF2B5EF4-FFF2-40B4-BE49-F238E27FC236}">
                <a16:creationId xmlns:a16="http://schemas.microsoft.com/office/drawing/2014/main" id="{1B7A6358-12A1-FE70-B030-A37862EB287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B1637C5-6BD9-E046-135C-0D25E53F2E4A}"/>
              </a:ext>
            </a:extLst>
          </p:cNvPr>
          <p:cNvSpPr>
            <a:spLocks noGrp="1"/>
          </p:cNvSpPr>
          <p:nvPr>
            <p:ph type="sldNum" sz="quarter" idx="12"/>
          </p:nvPr>
        </p:nvSpPr>
        <p:spPr/>
        <p:txBody>
          <a:bodyPr/>
          <a:lstStyle/>
          <a:p>
            <a:fld id="{1580C4EF-C702-6540-82FE-DF7605A2EFE4}" type="slidenum">
              <a:rPr lang="nb-NO" smtClean="0"/>
              <a:t>‹#›</a:t>
            </a:fld>
            <a:endParaRPr lang="nb-NO"/>
          </a:p>
        </p:txBody>
      </p:sp>
    </p:spTree>
    <p:extLst>
      <p:ext uri="{BB962C8B-B14F-4D97-AF65-F5344CB8AC3E}">
        <p14:creationId xmlns:p14="http://schemas.microsoft.com/office/powerpoint/2010/main" val="188741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EA98A0-7A8B-780D-E90D-F8C31B67A0F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BCB16360-F751-DD00-69D0-4882C0FB74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1306AD7-32EB-9111-B541-290D2D4019A2}"/>
              </a:ext>
            </a:extLst>
          </p:cNvPr>
          <p:cNvSpPr>
            <a:spLocks noGrp="1"/>
          </p:cNvSpPr>
          <p:nvPr>
            <p:ph type="dt" sz="half" idx="10"/>
          </p:nvPr>
        </p:nvSpPr>
        <p:spPr/>
        <p:txBody>
          <a:bodyPr/>
          <a:lstStyle/>
          <a:p>
            <a:fld id="{B04A67ED-DD30-8C4C-844F-C70F60436DCF}" type="datetimeFigureOut">
              <a:rPr lang="nb-NO" smtClean="0"/>
              <a:t>27.11.2025</a:t>
            </a:fld>
            <a:endParaRPr lang="nb-NO"/>
          </a:p>
        </p:txBody>
      </p:sp>
      <p:sp>
        <p:nvSpPr>
          <p:cNvPr id="5" name="Plassholder for bunntekst 4">
            <a:extLst>
              <a:ext uri="{FF2B5EF4-FFF2-40B4-BE49-F238E27FC236}">
                <a16:creationId xmlns:a16="http://schemas.microsoft.com/office/drawing/2014/main" id="{04E98143-5F71-4727-E4D9-B0AE61E885B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C6B504D-9A01-52B2-96FC-7280994D7F88}"/>
              </a:ext>
            </a:extLst>
          </p:cNvPr>
          <p:cNvSpPr>
            <a:spLocks noGrp="1"/>
          </p:cNvSpPr>
          <p:nvPr>
            <p:ph type="sldNum" sz="quarter" idx="12"/>
          </p:nvPr>
        </p:nvSpPr>
        <p:spPr/>
        <p:txBody>
          <a:bodyPr/>
          <a:lstStyle/>
          <a:p>
            <a:fld id="{1580C4EF-C702-6540-82FE-DF7605A2EFE4}" type="slidenum">
              <a:rPr lang="nb-NO" smtClean="0"/>
              <a:t>‹#›</a:t>
            </a:fld>
            <a:endParaRPr lang="nb-NO"/>
          </a:p>
        </p:txBody>
      </p:sp>
    </p:spTree>
    <p:extLst>
      <p:ext uri="{BB962C8B-B14F-4D97-AF65-F5344CB8AC3E}">
        <p14:creationId xmlns:p14="http://schemas.microsoft.com/office/powerpoint/2010/main" val="123923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48F5F1-2DCB-31CF-3F2E-23609A332E6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0359A72-9E9B-2D0B-78A9-6C31BECEF82A}"/>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9254F22-E927-7221-5592-85EA1ED4A5B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7E1870F-73CA-3341-037B-0922F176BCBE}"/>
              </a:ext>
            </a:extLst>
          </p:cNvPr>
          <p:cNvSpPr>
            <a:spLocks noGrp="1"/>
          </p:cNvSpPr>
          <p:nvPr>
            <p:ph type="dt" sz="half" idx="10"/>
          </p:nvPr>
        </p:nvSpPr>
        <p:spPr/>
        <p:txBody>
          <a:bodyPr/>
          <a:lstStyle/>
          <a:p>
            <a:fld id="{B04A67ED-DD30-8C4C-844F-C70F60436DCF}" type="datetimeFigureOut">
              <a:rPr lang="nb-NO" smtClean="0"/>
              <a:t>27.11.2025</a:t>
            </a:fld>
            <a:endParaRPr lang="nb-NO"/>
          </a:p>
        </p:txBody>
      </p:sp>
      <p:sp>
        <p:nvSpPr>
          <p:cNvPr id="6" name="Plassholder for bunntekst 5">
            <a:extLst>
              <a:ext uri="{FF2B5EF4-FFF2-40B4-BE49-F238E27FC236}">
                <a16:creationId xmlns:a16="http://schemas.microsoft.com/office/drawing/2014/main" id="{FCB25B2B-56F1-5AA9-456B-2B105BD64BF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566DECC-53D4-A460-14B7-9F7DE8D85EA0}"/>
              </a:ext>
            </a:extLst>
          </p:cNvPr>
          <p:cNvSpPr>
            <a:spLocks noGrp="1"/>
          </p:cNvSpPr>
          <p:nvPr>
            <p:ph type="sldNum" sz="quarter" idx="12"/>
          </p:nvPr>
        </p:nvSpPr>
        <p:spPr/>
        <p:txBody>
          <a:bodyPr/>
          <a:lstStyle/>
          <a:p>
            <a:fld id="{1580C4EF-C702-6540-82FE-DF7605A2EFE4}" type="slidenum">
              <a:rPr lang="nb-NO" smtClean="0"/>
              <a:t>‹#›</a:t>
            </a:fld>
            <a:endParaRPr lang="nb-NO"/>
          </a:p>
        </p:txBody>
      </p:sp>
    </p:spTree>
    <p:extLst>
      <p:ext uri="{BB962C8B-B14F-4D97-AF65-F5344CB8AC3E}">
        <p14:creationId xmlns:p14="http://schemas.microsoft.com/office/powerpoint/2010/main" val="279670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E8B402-79EC-01C7-2462-717203918416}"/>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32B018CC-13BA-ECA0-4C80-3E08418D6A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4DD2B9A-D9BF-0256-06C9-CBE9509A5C19}"/>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FEC8B69-4E36-1A81-9DBD-2F64EC7303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565DBC7-5934-B267-07A4-490C33487AA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0038A99-D2AF-56E2-F8A2-345A20B677A9}"/>
              </a:ext>
            </a:extLst>
          </p:cNvPr>
          <p:cNvSpPr>
            <a:spLocks noGrp="1"/>
          </p:cNvSpPr>
          <p:nvPr>
            <p:ph type="dt" sz="half" idx="10"/>
          </p:nvPr>
        </p:nvSpPr>
        <p:spPr/>
        <p:txBody>
          <a:bodyPr/>
          <a:lstStyle/>
          <a:p>
            <a:fld id="{B04A67ED-DD30-8C4C-844F-C70F60436DCF}" type="datetimeFigureOut">
              <a:rPr lang="nb-NO" smtClean="0"/>
              <a:t>27.11.2025</a:t>
            </a:fld>
            <a:endParaRPr lang="nb-NO"/>
          </a:p>
        </p:txBody>
      </p:sp>
      <p:sp>
        <p:nvSpPr>
          <p:cNvPr id="8" name="Plassholder for bunntekst 7">
            <a:extLst>
              <a:ext uri="{FF2B5EF4-FFF2-40B4-BE49-F238E27FC236}">
                <a16:creationId xmlns:a16="http://schemas.microsoft.com/office/drawing/2014/main" id="{66CAC5CA-E6CC-35E6-4D3D-F9F5A61D468B}"/>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9F24CFE-0563-22D9-DB95-06BCD1798978}"/>
              </a:ext>
            </a:extLst>
          </p:cNvPr>
          <p:cNvSpPr>
            <a:spLocks noGrp="1"/>
          </p:cNvSpPr>
          <p:nvPr>
            <p:ph type="sldNum" sz="quarter" idx="12"/>
          </p:nvPr>
        </p:nvSpPr>
        <p:spPr/>
        <p:txBody>
          <a:bodyPr/>
          <a:lstStyle/>
          <a:p>
            <a:fld id="{1580C4EF-C702-6540-82FE-DF7605A2EFE4}" type="slidenum">
              <a:rPr lang="nb-NO" smtClean="0"/>
              <a:t>‹#›</a:t>
            </a:fld>
            <a:endParaRPr lang="nb-NO"/>
          </a:p>
        </p:txBody>
      </p:sp>
    </p:spTree>
    <p:extLst>
      <p:ext uri="{BB962C8B-B14F-4D97-AF65-F5344CB8AC3E}">
        <p14:creationId xmlns:p14="http://schemas.microsoft.com/office/powerpoint/2010/main" val="131036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32893D-5C44-1A9E-8E95-1E65140630E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472F0BF-CE38-2F06-A609-F290F09F05E3}"/>
              </a:ext>
            </a:extLst>
          </p:cNvPr>
          <p:cNvSpPr>
            <a:spLocks noGrp="1"/>
          </p:cNvSpPr>
          <p:nvPr>
            <p:ph type="dt" sz="half" idx="10"/>
          </p:nvPr>
        </p:nvSpPr>
        <p:spPr/>
        <p:txBody>
          <a:bodyPr/>
          <a:lstStyle/>
          <a:p>
            <a:fld id="{B04A67ED-DD30-8C4C-844F-C70F60436DCF}" type="datetimeFigureOut">
              <a:rPr lang="nb-NO" smtClean="0"/>
              <a:t>27.11.2025</a:t>
            </a:fld>
            <a:endParaRPr lang="nb-NO"/>
          </a:p>
        </p:txBody>
      </p:sp>
      <p:sp>
        <p:nvSpPr>
          <p:cNvPr id="4" name="Plassholder for bunntekst 3">
            <a:extLst>
              <a:ext uri="{FF2B5EF4-FFF2-40B4-BE49-F238E27FC236}">
                <a16:creationId xmlns:a16="http://schemas.microsoft.com/office/drawing/2014/main" id="{55886E61-9649-6466-3AE5-430D1F82873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3005FA5-04F4-DB58-B398-A5B843C578C5}"/>
              </a:ext>
            </a:extLst>
          </p:cNvPr>
          <p:cNvSpPr>
            <a:spLocks noGrp="1"/>
          </p:cNvSpPr>
          <p:nvPr>
            <p:ph type="sldNum" sz="quarter" idx="12"/>
          </p:nvPr>
        </p:nvSpPr>
        <p:spPr/>
        <p:txBody>
          <a:bodyPr/>
          <a:lstStyle/>
          <a:p>
            <a:fld id="{1580C4EF-C702-6540-82FE-DF7605A2EFE4}" type="slidenum">
              <a:rPr lang="nb-NO" smtClean="0"/>
              <a:t>‹#›</a:t>
            </a:fld>
            <a:endParaRPr lang="nb-NO"/>
          </a:p>
        </p:txBody>
      </p:sp>
    </p:spTree>
    <p:extLst>
      <p:ext uri="{BB962C8B-B14F-4D97-AF65-F5344CB8AC3E}">
        <p14:creationId xmlns:p14="http://schemas.microsoft.com/office/powerpoint/2010/main" val="428190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DF29680-5B40-B016-B9D3-A103FBDDFD8D}"/>
              </a:ext>
            </a:extLst>
          </p:cNvPr>
          <p:cNvSpPr>
            <a:spLocks noGrp="1"/>
          </p:cNvSpPr>
          <p:nvPr>
            <p:ph type="dt" sz="half" idx="10"/>
          </p:nvPr>
        </p:nvSpPr>
        <p:spPr/>
        <p:txBody>
          <a:bodyPr/>
          <a:lstStyle/>
          <a:p>
            <a:fld id="{B04A67ED-DD30-8C4C-844F-C70F60436DCF}" type="datetimeFigureOut">
              <a:rPr lang="nb-NO" smtClean="0"/>
              <a:t>27.11.2025</a:t>
            </a:fld>
            <a:endParaRPr lang="nb-NO"/>
          </a:p>
        </p:txBody>
      </p:sp>
      <p:sp>
        <p:nvSpPr>
          <p:cNvPr id="3" name="Plassholder for bunntekst 2">
            <a:extLst>
              <a:ext uri="{FF2B5EF4-FFF2-40B4-BE49-F238E27FC236}">
                <a16:creationId xmlns:a16="http://schemas.microsoft.com/office/drawing/2014/main" id="{7902AD96-8A5C-B409-9806-02F5EE33217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012B398-EE50-2D38-B231-EBF432999553}"/>
              </a:ext>
            </a:extLst>
          </p:cNvPr>
          <p:cNvSpPr>
            <a:spLocks noGrp="1"/>
          </p:cNvSpPr>
          <p:nvPr>
            <p:ph type="sldNum" sz="quarter" idx="12"/>
          </p:nvPr>
        </p:nvSpPr>
        <p:spPr/>
        <p:txBody>
          <a:bodyPr/>
          <a:lstStyle/>
          <a:p>
            <a:fld id="{1580C4EF-C702-6540-82FE-DF7605A2EFE4}" type="slidenum">
              <a:rPr lang="nb-NO" smtClean="0"/>
              <a:t>‹#›</a:t>
            </a:fld>
            <a:endParaRPr lang="nb-NO"/>
          </a:p>
        </p:txBody>
      </p:sp>
    </p:spTree>
    <p:extLst>
      <p:ext uri="{BB962C8B-B14F-4D97-AF65-F5344CB8AC3E}">
        <p14:creationId xmlns:p14="http://schemas.microsoft.com/office/powerpoint/2010/main" val="245479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6FFA21-CD28-7A04-3373-BE99D37DFE7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78CF92B-971C-4350-F242-72ADAAE7C2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D4CFC52-A72E-E1E7-3AA8-5CD7C01B5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28A9250-C37C-D059-2113-AC32D0612946}"/>
              </a:ext>
            </a:extLst>
          </p:cNvPr>
          <p:cNvSpPr>
            <a:spLocks noGrp="1"/>
          </p:cNvSpPr>
          <p:nvPr>
            <p:ph type="dt" sz="half" idx="10"/>
          </p:nvPr>
        </p:nvSpPr>
        <p:spPr/>
        <p:txBody>
          <a:bodyPr/>
          <a:lstStyle/>
          <a:p>
            <a:fld id="{B04A67ED-DD30-8C4C-844F-C70F60436DCF}" type="datetimeFigureOut">
              <a:rPr lang="nb-NO" smtClean="0"/>
              <a:t>27.11.2025</a:t>
            </a:fld>
            <a:endParaRPr lang="nb-NO"/>
          </a:p>
        </p:txBody>
      </p:sp>
      <p:sp>
        <p:nvSpPr>
          <p:cNvPr id="6" name="Plassholder for bunntekst 5">
            <a:extLst>
              <a:ext uri="{FF2B5EF4-FFF2-40B4-BE49-F238E27FC236}">
                <a16:creationId xmlns:a16="http://schemas.microsoft.com/office/drawing/2014/main" id="{B9CB6F2F-6487-BAF3-5F6F-97221A59075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E472A0B-77CA-9128-F046-DBBD55347D65}"/>
              </a:ext>
            </a:extLst>
          </p:cNvPr>
          <p:cNvSpPr>
            <a:spLocks noGrp="1"/>
          </p:cNvSpPr>
          <p:nvPr>
            <p:ph type="sldNum" sz="quarter" idx="12"/>
          </p:nvPr>
        </p:nvSpPr>
        <p:spPr/>
        <p:txBody>
          <a:bodyPr/>
          <a:lstStyle/>
          <a:p>
            <a:fld id="{1580C4EF-C702-6540-82FE-DF7605A2EFE4}" type="slidenum">
              <a:rPr lang="nb-NO" smtClean="0"/>
              <a:t>‹#›</a:t>
            </a:fld>
            <a:endParaRPr lang="nb-NO"/>
          </a:p>
        </p:txBody>
      </p:sp>
    </p:spTree>
    <p:extLst>
      <p:ext uri="{BB962C8B-B14F-4D97-AF65-F5344CB8AC3E}">
        <p14:creationId xmlns:p14="http://schemas.microsoft.com/office/powerpoint/2010/main" val="176586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3CDABA-25E9-C5A6-0A86-E789969354F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DFCB0820-A2CE-4CF9-3BCB-19A84EC6B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5109C3F-E7BA-E64A-36D0-DE55FEB96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2F85FC2-DC8A-CC3E-61E3-E3C2DA725DBE}"/>
              </a:ext>
            </a:extLst>
          </p:cNvPr>
          <p:cNvSpPr>
            <a:spLocks noGrp="1"/>
          </p:cNvSpPr>
          <p:nvPr>
            <p:ph type="dt" sz="half" idx="10"/>
          </p:nvPr>
        </p:nvSpPr>
        <p:spPr/>
        <p:txBody>
          <a:bodyPr/>
          <a:lstStyle/>
          <a:p>
            <a:fld id="{B04A67ED-DD30-8C4C-844F-C70F60436DCF}" type="datetimeFigureOut">
              <a:rPr lang="nb-NO" smtClean="0"/>
              <a:t>27.11.2025</a:t>
            </a:fld>
            <a:endParaRPr lang="nb-NO"/>
          </a:p>
        </p:txBody>
      </p:sp>
      <p:sp>
        <p:nvSpPr>
          <p:cNvPr id="6" name="Plassholder for bunntekst 5">
            <a:extLst>
              <a:ext uri="{FF2B5EF4-FFF2-40B4-BE49-F238E27FC236}">
                <a16:creationId xmlns:a16="http://schemas.microsoft.com/office/drawing/2014/main" id="{F0D429B3-E5C6-7875-FE78-4A931D75EEC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04FBE22-A049-B9EB-D9D0-8FA218DAD5AE}"/>
              </a:ext>
            </a:extLst>
          </p:cNvPr>
          <p:cNvSpPr>
            <a:spLocks noGrp="1"/>
          </p:cNvSpPr>
          <p:nvPr>
            <p:ph type="sldNum" sz="quarter" idx="12"/>
          </p:nvPr>
        </p:nvSpPr>
        <p:spPr/>
        <p:txBody>
          <a:bodyPr/>
          <a:lstStyle/>
          <a:p>
            <a:fld id="{1580C4EF-C702-6540-82FE-DF7605A2EFE4}" type="slidenum">
              <a:rPr lang="nb-NO" smtClean="0"/>
              <a:t>‹#›</a:t>
            </a:fld>
            <a:endParaRPr lang="nb-NO"/>
          </a:p>
        </p:txBody>
      </p:sp>
    </p:spTree>
    <p:extLst>
      <p:ext uri="{BB962C8B-B14F-4D97-AF65-F5344CB8AC3E}">
        <p14:creationId xmlns:p14="http://schemas.microsoft.com/office/powerpoint/2010/main" val="90179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0EB"/>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62F5181-E3D1-6443-C661-2F5A5F6FF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B277E94-57C1-F472-6205-12A199C00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74A2471-816F-EA27-E5CB-0B2324942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4A67ED-DD30-8C4C-844F-C70F60436DCF}" type="datetimeFigureOut">
              <a:rPr lang="nb-NO" smtClean="0"/>
              <a:t>27.11.2025</a:t>
            </a:fld>
            <a:endParaRPr lang="nb-NO"/>
          </a:p>
        </p:txBody>
      </p:sp>
      <p:sp>
        <p:nvSpPr>
          <p:cNvPr id="5" name="Plassholder for bunntekst 4">
            <a:extLst>
              <a:ext uri="{FF2B5EF4-FFF2-40B4-BE49-F238E27FC236}">
                <a16:creationId xmlns:a16="http://schemas.microsoft.com/office/drawing/2014/main" id="{E76ACFFA-1C31-1B17-D8A2-C96935459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803432C3-8A2D-7AB7-C3D2-5E4BA5C6B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80C4EF-C702-6540-82FE-DF7605A2EFE4}" type="slidenum">
              <a:rPr lang="nb-NO" smtClean="0"/>
              <a:t>‹#›</a:t>
            </a:fld>
            <a:endParaRPr lang="nb-NO"/>
          </a:p>
        </p:txBody>
      </p:sp>
    </p:spTree>
    <p:extLst>
      <p:ext uri="{BB962C8B-B14F-4D97-AF65-F5344CB8AC3E}">
        <p14:creationId xmlns:p14="http://schemas.microsoft.com/office/powerpoint/2010/main" val="2417392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790164-EEC2-E897-2238-CCBFFC5340F7}"/>
              </a:ext>
            </a:extLst>
          </p:cNvPr>
          <p:cNvSpPr>
            <a:spLocks noGrp="1"/>
          </p:cNvSpPr>
          <p:nvPr>
            <p:ph type="ctrTitle"/>
          </p:nvPr>
        </p:nvSpPr>
        <p:spPr>
          <a:xfrm>
            <a:off x="1437502" y="2358767"/>
            <a:ext cx="9144000" cy="2387600"/>
          </a:xfrm>
        </p:spPr>
        <p:txBody>
          <a:bodyPr/>
          <a:lstStyle/>
          <a:p>
            <a:r>
              <a:rPr lang="nb-NO" dirty="0">
                <a:solidFill>
                  <a:srgbClr val="F47A5C"/>
                </a:solidFill>
              </a:rPr>
              <a:t>Like muligheter</a:t>
            </a:r>
          </a:p>
        </p:txBody>
      </p:sp>
      <p:pic>
        <p:nvPicPr>
          <p:cNvPr id="4" name="Bilde 3" descr="Et bilde som inneholder Grafikk, Font, grafisk design, design&#10;&#10;KI-generert innhold kan være feil.">
            <a:extLst>
              <a:ext uri="{FF2B5EF4-FFF2-40B4-BE49-F238E27FC236}">
                <a16:creationId xmlns:a16="http://schemas.microsoft.com/office/drawing/2014/main" id="{15C3A5F7-3FD0-2E32-C4FF-BD902C1625C1}"/>
              </a:ext>
            </a:extLst>
          </p:cNvPr>
          <p:cNvPicPr>
            <a:picLocks noChangeAspect="1"/>
          </p:cNvPicPr>
          <p:nvPr/>
        </p:nvPicPr>
        <p:blipFill>
          <a:blip r:embed="rId2"/>
          <a:stretch>
            <a:fillRect/>
          </a:stretch>
        </p:blipFill>
        <p:spPr>
          <a:xfrm>
            <a:off x="2145362" y="2096917"/>
            <a:ext cx="8436140" cy="1655761"/>
          </a:xfrm>
          <a:prstGeom prst="rect">
            <a:avLst/>
          </a:prstGeom>
        </p:spPr>
      </p:pic>
    </p:spTree>
    <p:extLst>
      <p:ext uri="{BB962C8B-B14F-4D97-AF65-F5344CB8AC3E}">
        <p14:creationId xmlns:p14="http://schemas.microsoft.com/office/powerpoint/2010/main" val="303807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0AF027-DB8B-5D49-427A-25A7E4836ADF}"/>
              </a:ext>
            </a:extLst>
          </p:cNvPr>
          <p:cNvSpPr>
            <a:spLocks noGrp="1"/>
          </p:cNvSpPr>
          <p:nvPr>
            <p:ph type="title"/>
          </p:nvPr>
        </p:nvSpPr>
        <p:spPr/>
        <p:txBody>
          <a:bodyPr/>
          <a:lstStyle/>
          <a:p>
            <a:r>
              <a:rPr lang="nb-NO" dirty="0">
                <a:solidFill>
                  <a:srgbClr val="F47A5C"/>
                </a:solidFill>
                <a:latin typeface="Avenir Book" panose="02000503020000020003" pitchFamily="2" charset="0"/>
              </a:rPr>
              <a:t>Like muligheter</a:t>
            </a:r>
          </a:p>
        </p:txBody>
      </p:sp>
      <p:sp>
        <p:nvSpPr>
          <p:cNvPr id="3" name="Plassholder for innhold 2">
            <a:extLst>
              <a:ext uri="{FF2B5EF4-FFF2-40B4-BE49-F238E27FC236}">
                <a16:creationId xmlns:a16="http://schemas.microsoft.com/office/drawing/2014/main" id="{22C020E8-C203-9A20-829E-8221F46A3A5F}"/>
              </a:ext>
            </a:extLst>
          </p:cNvPr>
          <p:cNvSpPr>
            <a:spLocks noGrp="1"/>
          </p:cNvSpPr>
          <p:nvPr>
            <p:ph idx="1"/>
          </p:nvPr>
        </p:nvSpPr>
        <p:spPr/>
        <p:txBody>
          <a:bodyPr/>
          <a:lstStyle/>
          <a:p>
            <a:r>
              <a:rPr lang="nb-NO" dirty="0">
                <a:solidFill>
                  <a:srgbClr val="F47A5C"/>
                </a:solidFill>
                <a:latin typeface="Avenir Book" panose="02000503020000020003" pitchFamily="2" charset="0"/>
              </a:rPr>
              <a:t>Alle mennesker er like verdifulle</a:t>
            </a:r>
          </a:p>
          <a:p>
            <a:r>
              <a:rPr lang="nb-NO" dirty="0">
                <a:solidFill>
                  <a:srgbClr val="F47A5C"/>
                </a:solidFill>
                <a:latin typeface="Avenir Book" panose="02000503020000020003" pitchFamily="2" charset="0"/>
              </a:rPr>
              <a:t>Verdige liv for mennesker med funksjonsnedsettelser</a:t>
            </a:r>
          </a:p>
          <a:p>
            <a:r>
              <a:rPr lang="nb-NO" dirty="0">
                <a:solidFill>
                  <a:srgbClr val="F47A5C"/>
                </a:solidFill>
                <a:latin typeface="Avenir Book" panose="02000503020000020003" pitchFamily="2" charset="0"/>
              </a:rPr>
              <a:t>Bekjempe vold mot kvinner og barn</a:t>
            </a:r>
          </a:p>
          <a:p>
            <a:r>
              <a:rPr lang="nb-NO" dirty="0">
                <a:solidFill>
                  <a:srgbClr val="F47A5C"/>
                </a:solidFill>
                <a:latin typeface="Avenir Book" panose="02000503020000020003" pitchFamily="2" charset="0"/>
              </a:rPr>
              <a:t>Utfordre skadelig kultur og praksiser</a:t>
            </a:r>
          </a:p>
          <a:p>
            <a:r>
              <a:rPr lang="nb-NO" dirty="0">
                <a:solidFill>
                  <a:srgbClr val="F47A5C"/>
                </a:solidFill>
                <a:latin typeface="Avenir Book" panose="02000503020000020003" pitchFamily="2" charset="0"/>
              </a:rPr>
              <a:t>Klimaendringer truer livsgrunnlag</a:t>
            </a:r>
          </a:p>
          <a:p>
            <a:r>
              <a:rPr lang="nb-NO" dirty="0">
                <a:solidFill>
                  <a:srgbClr val="F47A5C"/>
                </a:solidFill>
                <a:latin typeface="Avenir Book" panose="02000503020000020003" pitchFamily="2" charset="0"/>
              </a:rPr>
              <a:t>Bevare naturressurser og lære klimarobuste metoder</a:t>
            </a:r>
          </a:p>
        </p:txBody>
      </p:sp>
    </p:spTree>
    <p:extLst>
      <p:ext uri="{BB962C8B-B14F-4D97-AF65-F5344CB8AC3E}">
        <p14:creationId xmlns:p14="http://schemas.microsoft.com/office/powerpoint/2010/main" val="415193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D388A-269C-4777-31E9-7FD0576FB5AB}"/>
              </a:ext>
            </a:extLst>
          </p:cNvPr>
          <p:cNvSpPr>
            <a:spLocks noGrp="1"/>
          </p:cNvSpPr>
          <p:nvPr>
            <p:ph type="title"/>
          </p:nvPr>
        </p:nvSpPr>
        <p:spPr/>
        <p:txBody>
          <a:bodyPr/>
          <a:lstStyle/>
          <a:p>
            <a:endParaRPr lang="nb-NO"/>
          </a:p>
        </p:txBody>
      </p:sp>
      <p:pic>
        <p:nvPicPr>
          <p:cNvPr id="5" name="Plassholder for innhold 4" descr="Et bilde som inneholder klær, person, Menneskeansikt, Ungdom&#10;&#10;KI-generert innhold kan være feil.">
            <a:extLst>
              <a:ext uri="{FF2B5EF4-FFF2-40B4-BE49-F238E27FC236}">
                <a16:creationId xmlns:a16="http://schemas.microsoft.com/office/drawing/2014/main" id="{28F52BA0-45AD-6E1B-A430-323262A5B2F1}"/>
              </a:ext>
            </a:extLst>
          </p:cNvPr>
          <p:cNvPicPr>
            <a:picLocks noGrp="1" noChangeAspect="1"/>
          </p:cNvPicPr>
          <p:nvPr>
            <p:ph idx="1"/>
          </p:nvPr>
        </p:nvPicPr>
        <p:blipFill>
          <a:blip r:embed="rId3"/>
          <a:stretch>
            <a:fillRect/>
          </a:stretch>
        </p:blipFill>
        <p:spPr>
          <a:xfrm>
            <a:off x="0" y="-445129"/>
            <a:ext cx="12311270" cy="8256593"/>
          </a:xfrm>
        </p:spPr>
      </p:pic>
      <p:pic>
        <p:nvPicPr>
          <p:cNvPr id="6" name="Bilde 5" descr="Et bilde som inneholder Grafikk, Font, grafisk design, design&#10;&#10;KI-generert innhold kan være feil.">
            <a:extLst>
              <a:ext uri="{FF2B5EF4-FFF2-40B4-BE49-F238E27FC236}">
                <a16:creationId xmlns:a16="http://schemas.microsoft.com/office/drawing/2014/main" id="{130C40FD-EAAF-8DF7-D46C-B402EB6EEBDF}"/>
              </a:ext>
            </a:extLst>
          </p:cNvPr>
          <p:cNvPicPr>
            <a:picLocks noChangeAspect="1"/>
          </p:cNvPicPr>
          <p:nvPr/>
        </p:nvPicPr>
        <p:blipFill>
          <a:blip r:embed="rId4"/>
          <a:stretch>
            <a:fillRect/>
          </a:stretch>
        </p:blipFill>
        <p:spPr>
          <a:xfrm>
            <a:off x="10179101" y="6179286"/>
            <a:ext cx="1597741" cy="313589"/>
          </a:xfrm>
          <a:prstGeom prst="rect">
            <a:avLst/>
          </a:prstGeom>
        </p:spPr>
      </p:pic>
    </p:spTree>
    <p:extLst>
      <p:ext uri="{BB962C8B-B14F-4D97-AF65-F5344CB8AC3E}">
        <p14:creationId xmlns:p14="http://schemas.microsoft.com/office/powerpoint/2010/main" val="196348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001380-81E5-E14C-CCDA-E63A3F7AB0CF}"/>
              </a:ext>
            </a:extLst>
          </p:cNvPr>
          <p:cNvSpPr>
            <a:spLocks noGrp="1"/>
          </p:cNvSpPr>
          <p:nvPr>
            <p:ph type="title"/>
          </p:nvPr>
        </p:nvSpPr>
        <p:spPr/>
        <p:txBody>
          <a:bodyPr/>
          <a:lstStyle/>
          <a:p>
            <a:r>
              <a:rPr lang="nb-NO" dirty="0">
                <a:solidFill>
                  <a:srgbClr val="F47A5C"/>
                </a:solidFill>
                <a:latin typeface="Avenir Book" panose="02000503020000020003" pitchFamily="2" charset="0"/>
              </a:rPr>
              <a:t>Like muligheter i Nepal</a:t>
            </a:r>
          </a:p>
        </p:txBody>
      </p:sp>
      <p:sp>
        <p:nvSpPr>
          <p:cNvPr id="3" name="Plassholder for innhold 2">
            <a:extLst>
              <a:ext uri="{FF2B5EF4-FFF2-40B4-BE49-F238E27FC236}">
                <a16:creationId xmlns:a16="http://schemas.microsoft.com/office/drawing/2014/main" id="{AF8288CF-C693-7183-58C8-A46A5B95FA9D}"/>
              </a:ext>
            </a:extLst>
          </p:cNvPr>
          <p:cNvSpPr>
            <a:spLocks noGrp="1"/>
          </p:cNvSpPr>
          <p:nvPr>
            <p:ph idx="1"/>
          </p:nvPr>
        </p:nvSpPr>
        <p:spPr/>
        <p:txBody>
          <a:bodyPr/>
          <a:lstStyle/>
          <a:p>
            <a:r>
              <a:rPr lang="nb-NO" dirty="0">
                <a:solidFill>
                  <a:srgbClr val="F47A5C"/>
                </a:solidFill>
                <a:latin typeface="Avenir Book" panose="02000503020000020003" pitchFamily="2" charset="0"/>
              </a:rPr>
              <a:t>Arbeid i Kathmandu og </a:t>
            </a:r>
            <a:r>
              <a:rPr lang="nb-NO" dirty="0" err="1">
                <a:solidFill>
                  <a:srgbClr val="F47A5C"/>
                </a:solidFill>
                <a:latin typeface="Avenir Book" panose="02000503020000020003" pitchFamily="2" charset="0"/>
              </a:rPr>
              <a:t>Okhaldhunga</a:t>
            </a:r>
            <a:endParaRPr lang="nb-NO" dirty="0">
              <a:solidFill>
                <a:srgbClr val="F47A5C"/>
              </a:solidFill>
              <a:latin typeface="Avenir Book" panose="02000503020000020003" pitchFamily="2" charset="0"/>
            </a:endParaRPr>
          </a:p>
          <a:p>
            <a:r>
              <a:rPr lang="nb-NO" dirty="0">
                <a:solidFill>
                  <a:srgbClr val="F47A5C"/>
                </a:solidFill>
                <a:latin typeface="Avenir Book" panose="02000503020000020003" pitchFamily="2" charset="0"/>
              </a:rPr>
              <a:t>Driver to </a:t>
            </a:r>
            <a:r>
              <a:rPr lang="nb-NO" dirty="0" err="1">
                <a:solidFill>
                  <a:srgbClr val="F47A5C"/>
                </a:solidFill>
                <a:latin typeface="Avenir Book" panose="02000503020000020003" pitchFamily="2" charset="0"/>
              </a:rPr>
              <a:t>dagsentre</a:t>
            </a:r>
            <a:endParaRPr lang="nb-NO" dirty="0">
              <a:solidFill>
                <a:srgbClr val="F47A5C"/>
              </a:solidFill>
              <a:latin typeface="Avenir Book" panose="02000503020000020003" pitchFamily="2" charset="0"/>
            </a:endParaRPr>
          </a:p>
          <a:p>
            <a:r>
              <a:rPr lang="nb-NO" dirty="0">
                <a:solidFill>
                  <a:srgbClr val="F47A5C"/>
                </a:solidFill>
                <a:latin typeface="Avenir Book" panose="02000503020000020003" pitchFamily="2" charset="0"/>
              </a:rPr>
              <a:t>Håpets senter: omsorg og opplæring til selvstendighet</a:t>
            </a:r>
          </a:p>
          <a:p>
            <a:r>
              <a:rPr lang="nb-NO" dirty="0">
                <a:solidFill>
                  <a:srgbClr val="F47A5C"/>
                </a:solidFill>
                <a:latin typeface="Avenir Book" panose="02000503020000020003" pitchFamily="2" charset="0"/>
              </a:rPr>
              <a:t>Tradisjon for å «gjemme bort» mennesker med psykisk utviklingshemming</a:t>
            </a:r>
          </a:p>
          <a:p>
            <a:r>
              <a:rPr lang="nb-NO" dirty="0">
                <a:solidFill>
                  <a:srgbClr val="F47A5C"/>
                </a:solidFill>
                <a:latin typeface="Avenir Book" panose="02000503020000020003" pitchFamily="2" charset="0"/>
              </a:rPr>
              <a:t>Inkluderende utvikling – over 1100 mennesker med funksjonsnedsettelser</a:t>
            </a:r>
          </a:p>
          <a:p>
            <a:r>
              <a:rPr lang="nb-NO" dirty="0">
                <a:solidFill>
                  <a:srgbClr val="F47A5C"/>
                </a:solidFill>
                <a:latin typeface="Avenir Book" panose="02000503020000020003" pitchFamily="2" charset="0"/>
              </a:rPr>
              <a:t>Medarbeidere med funksjonsnedsettelser</a:t>
            </a:r>
          </a:p>
        </p:txBody>
      </p:sp>
    </p:spTree>
    <p:extLst>
      <p:ext uri="{BB962C8B-B14F-4D97-AF65-F5344CB8AC3E}">
        <p14:creationId xmlns:p14="http://schemas.microsoft.com/office/powerpoint/2010/main" val="122195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E1F88-6394-F62B-E7A9-2D6B83F84A5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C2E1611-431E-BC3A-C5FC-5F2DE2DCE257}"/>
              </a:ext>
            </a:extLst>
          </p:cNvPr>
          <p:cNvSpPr>
            <a:spLocks noGrp="1"/>
          </p:cNvSpPr>
          <p:nvPr>
            <p:ph type="title"/>
          </p:nvPr>
        </p:nvSpPr>
        <p:spPr/>
        <p:txBody>
          <a:bodyPr/>
          <a:lstStyle/>
          <a:p>
            <a:r>
              <a:rPr lang="nb-NO" dirty="0">
                <a:solidFill>
                  <a:srgbClr val="F47A5C"/>
                </a:solidFill>
                <a:latin typeface="Avenir Book" panose="02000503020000020003" pitchFamily="2" charset="0"/>
              </a:rPr>
              <a:t>Like muligheter i Nepal</a:t>
            </a:r>
          </a:p>
        </p:txBody>
      </p:sp>
      <p:sp>
        <p:nvSpPr>
          <p:cNvPr id="3" name="Plassholder for innhold 2">
            <a:extLst>
              <a:ext uri="{FF2B5EF4-FFF2-40B4-BE49-F238E27FC236}">
                <a16:creationId xmlns:a16="http://schemas.microsoft.com/office/drawing/2014/main" id="{47AB8148-BE54-E871-E108-B84FD30148D8}"/>
              </a:ext>
            </a:extLst>
          </p:cNvPr>
          <p:cNvSpPr>
            <a:spLocks noGrp="1"/>
          </p:cNvSpPr>
          <p:nvPr>
            <p:ph idx="1"/>
          </p:nvPr>
        </p:nvSpPr>
        <p:spPr/>
        <p:txBody>
          <a:bodyPr/>
          <a:lstStyle/>
          <a:p>
            <a:r>
              <a:rPr lang="nb-NO" dirty="0" err="1">
                <a:solidFill>
                  <a:srgbClr val="F47A5C"/>
                </a:solidFill>
                <a:latin typeface="Avenir Book" panose="02000503020000020003" pitchFamily="2" charset="0"/>
              </a:rPr>
              <a:t>Chaupadi</a:t>
            </a:r>
            <a:r>
              <a:rPr lang="nb-NO" dirty="0">
                <a:solidFill>
                  <a:srgbClr val="F47A5C"/>
                </a:solidFill>
                <a:latin typeface="Avenir Book" panose="02000503020000020003" pitchFamily="2" charset="0"/>
              </a:rPr>
              <a:t>-tradisjon: isolasjon under menstruasjon</a:t>
            </a:r>
          </a:p>
          <a:p>
            <a:r>
              <a:rPr lang="nb-NO" dirty="0">
                <a:solidFill>
                  <a:srgbClr val="F47A5C"/>
                </a:solidFill>
                <a:latin typeface="Avenir Book" panose="02000503020000020003" pitchFamily="2" charset="0"/>
              </a:rPr>
              <a:t>Kvinner må bo i kalde, skitne og utrygge uthus</a:t>
            </a:r>
          </a:p>
          <a:p>
            <a:r>
              <a:rPr lang="nb-NO" dirty="0">
                <a:solidFill>
                  <a:srgbClr val="F47A5C"/>
                </a:solidFill>
                <a:latin typeface="Avenir Book" panose="02000503020000020003" pitchFamily="2" charset="0"/>
              </a:rPr>
              <a:t>Fører til sykdom, psykiske påkjenninger, mangel på skolegang</a:t>
            </a:r>
          </a:p>
          <a:p>
            <a:r>
              <a:rPr lang="nb-NO" dirty="0">
                <a:solidFill>
                  <a:srgbClr val="F47A5C"/>
                </a:solidFill>
                <a:latin typeface="Avenir Book" panose="02000503020000020003" pitchFamily="2" charset="0"/>
              </a:rPr>
              <a:t>Vold i nære relasjoner rammer særlig kvinner og barn</a:t>
            </a:r>
          </a:p>
          <a:p>
            <a:r>
              <a:rPr lang="nb-NO" dirty="0">
                <a:solidFill>
                  <a:srgbClr val="F47A5C"/>
                </a:solidFill>
                <a:latin typeface="Avenir Book" panose="02000503020000020003" pitchFamily="2" charset="0"/>
              </a:rPr>
              <a:t>Prosjekt: Ending </a:t>
            </a:r>
            <a:r>
              <a:rPr lang="nb-NO" dirty="0" err="1">
                <a:solidFill>
                  <a:srgbClr val="F47A5C"/>
                </a:solidFill>
                <a:latin typeface="Avenir Book" panose="02000503020000020003" pitchFamily="2" charset="0"/>
              </a:rPr>
              <a:t>violence</a:t>
            </a:r>
            <a:r>
              <a:rPr lang="nb-NO" dirty="0">
                <a:solidFill>
                  <a:srgbClr val="F47A5C"/>
                </a:solidFill>
                <a:latin typeface="Avenir Book" panose="02000503020000020003" pitchFamily="2" charset="0"/>
              </a:rPr>
              <a:t> for </a:t>
            </a:r>
            <a:r>
              <a:rPr lang="nb-NO" dirty="0" err="1">
                <a:solidFill>
                  <a:srgbClr val="F47A5C"/>
                </a:solidFill>
                <a:latin typeface="Avenir Book" panose="02000503020000020003" pitchFamily="2" charset="0"/>
              </a:rPr>
              <a:t>equality</a:t>
            </a:r>
            <a:endParaRPr lang="nb-NO" dirty="0">
              <a:solidFill>
                <a:srgbClr val="F47A5C"/>
              </a:solidFill>
              <a:latin typeface="Avenir Book" panose="02000503020000020003" pitchFamily="2" charset="0"/>
            </a:endParaRPr>
          </a:p>
          <a:p>
            <a:r>
              <a:rPr lang="nb-NO" dirty="0">
                <a:solidFill>
                  <a:srgbClr val="F47A5C"/>
                </a:solidFill>
                <a:latin typeface="Avenir Book" panose="02000503020000020003" pitchFamily="2" charset="0"/>
              </a:rPr>
              <a:t>Samtalegrupper, veiledning, media</a:t>
            </a:r>
          </a:p>
        </p:txBody>
      </p:sp>
    </p:spTree>
    <p:extLst>
      <p:ext uri="{BB962C8B-B14F-4D97-AF65-F5344CB8AC3E}">
        <p14:creationId xmlns:p14="http://schemas.microsoft.com/office/powerpoint/2010/main" val="127190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0745-613B-F8F7-81E6-00387A691ED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C71045A-504F-7F17-D4B1-2CE792686824}"/>
              </a:ext>
            </a:extLst>
          </p:cNvPr>
          <p:cNvSpPr>
            <a:spLocks noGrp="1"/>
          </p:cNvSpPr>
          <p:nvPr>
            <p:ph type="title"/>
          </p:nvPr>
        </p:nvSpPr>
        <p:spPr/>
        <p:txBody>
          <a:bodyPr/>
          <a:lstStyle/>
          <a:p>
            <a:r>
              <a:rPr lang="nb-NO" dirty="0">
                <a:solidFill>
                  <a:srgbClr val="F47A5C"/>
                </a:solidFill>
                <a:latin typeface="Avenir Book" panose="02000503020000020003" pitchFamily="2" charset="0"/>
              </a:rPr>
              <a:t>Like muligheter i Bangladesh</a:t>
            </a:r>
          </a:p>
        </p:txBody>
      </p:sp>
      <p:sp>
        <p:nvSpPr>
          <p:cNvPr id="3" name="Plassholder for innhold 2">
            <a:extLst>
              <a:ext uri="{FF2B5EF4-FFF2-40B4-BE49-F238E27FC236}">
                <a16:creationId xmlns:a16="http://schemas.microsoft.com/office/drawing/2014/main" id="{4B6968AD-6C04-F685-E15C-F90F2327A5B4}"/>
              </a:ext>
            </a:extLst>
          </p:cNvPr>
          <p:cNvSpPr>
            <a:spLocks noGrp="1"/>
          </p:cNvSpPr>
          <p:nvPr>
            <p:ph idx="1"/>
          </p:nvPr>
        </p:nvSpPr>
        <p:spPr/>
        <p:txBody>
          <a:bodyPr/>
          <a:lstStyle/>
          <a:p>
            <a:r>
              <a:rPr lang="nb-NO" dirty="0">
                <a:solidFill>
                  <a:srgbClr val="F47A5C"/>
                </a:solidFill>
                <a:latin typeface="Avenir Book" panose="02000503020000020003" pitchFamily="2" charset="0"/>
              </a:rPr>
              <a:t>Arbeid blant marginaliserte grupper</a:t>
            </a:r>
          </a:p>
          <a:p>
            <a:r>
              <a:rPr lang="nb-NO" dirty="0" err="1">
                <a:solidFill>
                  <a:srgbClr val="F47A5C"/>
                </a:solidFill>
                <a:latin typeface="Avenir Book" panose="02000503020000020003" pitchFamily="2" charset="0"/>
              </a:rPr>
              <a:t>Ampur</a:t>
            </a:r>
            <a:r>
              <a:rPr lang="nb-NO" dirty="0">
                <a:solidFill>
                  <a:srgbClr val="F47A5C"/>
                </a:solidFill>
                <a:latin typeface="Avenir Book" panose="02000503020000020003" pitchFamily="2" charset="0"/>
              </a:rPr>
              <a:t> </a:t>
            </a:r>
            <a:r>
              <a:rPr lang="nb-NO" dirty="0" err="1">
                <a:solidFill>
                  <a:srgbClr val="F47A5C"/>
                </a:solidFill>
                <a:latin typeface="Avenir Book" panose="02000503020000020003" pitchFamily="2" charset="0"/>
              </a:rPr>
              <a:t>tailoring</a:t>
            </a:r>
            <a:r>
              <a:rPr lang="nb-NO" dirty="0">
                <a:solidFill>
                  <a:srgbClr val="F47A5C"/>
                </a:solidFill>
                <a:latin typeface="Avenir Book" panose="02000503020000020003" pitchFamily="2" charset="0"/>
              </a:rPr>
              <a:t> </a:t>
            </a:r>
            <a:r>
              <a:rPr lang="nb-NO" dirty="0" err="1">
                <a:solidFill>
                  <a:srgbClr val="F47A5C"/>
                </a:solidFill>
                <a:latin typeface="Avenir Book" panose="02000503020000020003" pitchFamily="2" charset="0"/>
              </a:rPr>
              <a:t>school</a:t>
            </a:r>
            <a:r>
              <a:rPr lang="nb-NO" dirty="0">
                <a:solidFill>
                  <a:srgbClr val="F47A5C"/>
                </a:solidFill>
                <a:latin typeface="Avenir Book" panose="02000503020000020003" pitchFamily="2" charset="0"/>
              </a:rPr>
              <a:t> – yrkesopplæring i søm</a:t>
            </a:r>
          </a:p>
          <a:p>
            <a:r>
              <a:rPr lang="nb-NO" dirty="0">
                <a:solidFill>
                  <a:srgbClr val="F47A5C"/>
                </a:solidFill>
                <a:latin typeface="Avenir Book" panose="02000503020000020003" pitchFamily="2" charset="0"/>
              </a:rPr>
              <a:t>18 jenter hvert halvår</a:t>
            </a:r>
          </a:p>
          <a:p>
            <a:r>
              <a:rPr lang="nb-NO" dirty="0" err="1">
                <a:solidFill>
                  <a:srgbClr val="F47A5C"/>
                </a:solidFill>
                <a:latin typeface="Avenir Book" panose="02000503020000020003" pitchFamily="2" charset="0"/>
              </a:rPr>
              <a:t>Bibelstudie</a:t>
            </a:r>
            <a:r>
              <a:rPr lang="nb-NO" dirty="0">
                <a:solidFill>
                  <a:srgbClr val="F47A5C"/>
                </a:solidFill>
                <a:latin typeface="Avenir Book" panose="02000503020000020003" pitchFamily="2" charset="0"/>
              </a:rPr>
              <a:t> og livsmestring</a:t>
            </a:r>
          </a:p>
          <a:p>
            <a:r>
              <a:rPr lang="nb-NO" dirty="0">
                <a:solidFill>
                  <a:srgbClr val="F47A5C"/>
                </a:solidFill>
                <a:latin typeface="Avenir Book" panose="02000503020000020003" pitchFamily="2" charset="0"/>
              </a:rPr>
              <a:t>Egen bedrift eller jobb i tekstilindustrien</a:t>
            </a:r>
          </a:p>
          <a:p>
            <a:r>
              <a:rPr lang="nb-NO" dirty="0">
                <a:solidFill>
                  <a:srgbClr val="F47A5C"/>
                </a:solidFill>
                <a:latin typeface="Avenir Book" panose="02000503020000020003" pitchFamily="2" charset="0"/>
              </a:rPr>
              <a:t>Mulighet til å bidra økonomisk og ta nye livsvalg</a:t>
            </a:r>
          </a:p>
        </p:txBody>
      </p:sp>
    </p:spTree>
    <p:extLst>
      <p:ext uri="{BB962C8B-B14F-4D97-AF65-F5344CB8AC3E}">
        <p14:creationId xmlns:p14="http://schemas.microsoft.com/office/powerpoint/2010/main" val="82841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DDC2B-CA1B-DBFC-F54C-D2EDC41C2C7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2637D12-B6E4-AC84-E3DC-56A1D8E32981}"/>
              </a:ext>
            </a:extLst>
          </p:cNvPr>
          <p:cNvSpPr>
            <a:spLocks noGrp="1"/>
          </p:cNvSpPr>
          <p:nvPr>
            <p:ph type="title"/>
          </p:nvPr>
        </p:nvSpPr>
        <p:spPr/>
        <p:txBody>
          <a:bodyPr/>
          <a:lstStyle/>
          <a:p>
            <a:r>
              <a:rPr lang="nb-NO" dirty="0">
                <a:solidFill>
                  <a:srgbClr val="F47A5C"/>
                </a:solidFill>
                <a:latin typeface="Avenir Book" panose="02000503020000020003" pitchFamily="2" charset="0"/>
              </a:rPr>
              <a:t>Like muligheter i India</a:t>
            </a:r>
          </a:p>
        </p:txBody>
      </p:sp>
      <p:sp>
        <p:nvSpPr>
          <p:cNvPr id="3" name="Plassholder for innhold 2">
            <a:extLst>
              <a:ext uri="{FF2B5EF4-FFF2-40B4-BE49-F238E27FC236}">
                <a16:creationId xmlns:a16="http://schemas.microsoft.com/office/drawing/2014/main" id="{5CB118C9-6415-595E-7ABE-C4EB259C11A5}"/>
              </a:ext>
            </a:extLst>
          </p:cNvPr>
          <p:cNvSpPr>
            <a:spLocks noGrp="1"/>
          </p:cNvSpPr>
          <p:nvPr>
            <p:ph idx="1"/>
          </p:nvPr>
        </p:nvSpPr>
        <p:spPr/>
        <p:txBody>
          <a:bodyPr/>
          <a:lstStyle/>
          <a:p>
            <a:r>
              <a:rPr lang="nb-NO" dirty="0">
                <a:solidFill>
                  <a:srgbClr val="F47A5C"/>
                </a:solidFill>
                <a:latin typeface="Avenir Book" panose="02000503020000020003" pitchFamily="2" charset="0"/>
              </a:rPr>
              <a:t>Bønder i </a:t>
            </a:r>
            <a:r>
              <a:rPr lang="nb-NO" dirty="0" err="1">
                <a:solidFill>
                  <a:srgbClr val="F47A5C"/>
                </a:solidFill>
                <a:latin typeface="Avenir Book" panose="02000503020000020003" pitchFamily="2" charset="0"/>
              </a:rPr>
              <a:t>Jharkhand</a:t>
            </a:r>
            <a:r>
              <a:rPr lang="nb-NO" dirty="0">
                <a:solidFill>
                  <a:srgbClr val="F47A5C"/>
                </a:solidFill>
                <a:latin typeface="Avenir Book" panose="02000503020000020003" pitchFamily="2" charset="0"/>
              </a:rPr>
              <a:t>, Assam og Vest Bengal lever under fattigdomsgrensen</a:t>
            </a:r>
          </a:p>
          <a:p>
            <a:r>
              <a:rPr lang="nb-NO" dirty="0">
                <a:solidFill>
                  <a:srgbClr val="F47A5C"/>
                </a:solidFill>
                <a:latin typeface="Avenir Book" panose="02000503020000020003" pitchFamily="2" charset="0"/>
              </a:rPr>
              <a:t>Klimaendringer: avskoging, flom, ødeleggelse av jord</a:t>
            </a:r>
          </a:p>
          <a:p>
            <a:r>
              <a:rPr lang="nb-NO" dirty="0">
                <a:solidFill>
                  <a:srgbClr val="F47A5C"/>
                </a:solidFill>
                <a:latin typeface="Avenir Book" panose="02000503020000020003" pitchFamily="2" charset="0"/>
              </a:rPr>
              <a:t>Familiens livsgrunnlag truet</a:t>
            </a:r>
          </a:p>
          <a:p>
            <a:r>
              <a:rPr lang="nb-NO" dirty="0">
                <a:solidFill>
                  <a:srgbClr val="F47A5C"/>
                </a:solidFill>
                <a:latin typeface="Avenir Book" panose="02000503020000020003" pitchFamily="2" charset="0"/>
              </a:rPr>
              <a:t>Opplæring i økologisk og miljøvennlig jordbruk</a:t>
            </a:r>
          </a:p>
          <a:p>
            <a:r>
              <a:rPr lang="nb-NO" dirty="0">
                <a:solidFill>
                  <a:srgbClr val="F47A5C"/>
                </a:solidFill>
                <a:latin typeface="Avenir Book" panose="02000503020000020003" pitchFamily="2" charset="0"/>
              </a:rPr>
              <a:t>Klimasmarte vanningsmetoder</a:t>
            </a:r>
          </a:p>
          <a:p>
            <a:r>
              <a:rPr lang="nb-NO" dirty="0">
                <a:solidFill>
                  <a:srgbClr val="F47A5C"/>
                </a:solidFill>
                <a:latin typeface="Avenir Book" panose="02000503020000020003" pitchFamily="2" charset="0"/>
              </a:rPr>
              <a:t>Sikre bærekraftig inntekt for fremtiden</a:t>
            </a:r>
          </a:p>
        </p:txBody>
      </p:sp>
    </p:spTree>
    <p:extLst>
      <p:ext uri="{BB962C8B-B14F-4D97-AF65-F5344CB8AC3E}">
        <p14:creationId xmlns:p14="http://schemas.microsoft.com/office/powerpoint/2010/main" val="44140857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5BA90C516451D4F982BF413BB0CAF71" ma:contentTypeVersion="17" ma:contentTypeDescription="Opprett et nytt dokument." ma:contentTypeScope="" ma:versionID="309093a50687bb1fd6bb0c571cfe0e63">
  <xsd:schema xmlns:xsd="http://www.w3.org/2001/XMLSchema" xmlns:xs="http://www.w3.org/2001/XMLSchema" xmlns:p="http://schemas.microsoft.com/office/2006/metadata/properties" xmlns:ns2="1cff3a75-33cc-4e38-9bfa-1dff925c113a" xmlns:ns3="875635e4-e33c-44cc-ab22-4f7b793951ab" targetNamespace="http://schemas.microsoft.com/office/2006/metadata/properties" ma:root="true" ma:fieldsID="0f2aea3b625fd26ac604ba10b1c6e9cd" ns2:_="" ns3:_="">
    <xsd:import namespace="1cff3a75-33cc-4e38-9bfa-1dff925c113a"/>
    <xsd:import namespace="875635e4-e33c-44cc-ab22-4f7b793951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T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ff3a75-33cc-4e38-9bfa-1dff925c1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emerkelapper" ma:readOnly="false" ma:fieldId="{5cf76f15-5ced-4ddc-b409-7134ff3c332f}" ma:taxonomyMulti="true" ma:sspId="e3ba2710-8bab-4678-97c7-502bb21a07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all" ma:index="23" nillable="true" ma:displayName="Tall" ma:format="Dropdown" ma:internalName="Tall" ma:percentage="FALSE">
      <xsd:simpleType>
        <xsd:restriction base="dms:Number"/>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5635e4-e33c-44cc-ab22-4f7b793951a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818504c-7340-4245-b4a5-416c4e14235e}" ma:internalName="TaxCatchAll" ma:showField="CatchAllData" ma:web="875635e4-e33c-44cc-ab22-4f7b793951a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75635e4-e33c-44cc-ab22-4f7b793951ab" xsi:nil="true"/>
    <Tall xmlns="1cff3a75-33cc-4e38-9bfa-1dff925c113a" xsi:nil="true"/>
    <lcf76f155ced4ddcb4097134ff3c332f xmlns="1cff3a75-33cc-4e38-9bfa-1dff925c11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302CBF-F90A-4B46-A77C-35750ACF70CF}"/>
</file>

<file path=customXml/itemProps2.xml><?xml version="1.0" encoding="utf-8"?>
<ds:datastoreItem xmlns:ds="http://schemas.openxmlformats.org/officeDocument/2006/customXml" ds:itemID="{F11E80A7-DBE8-416E-88CA-7E0C76A17B5E}"/>
</file>

<file path=customXml/itemProps3.xml><?xml version="1.0" encoding="utf-8"?>
<ds:datastoreItem xmlns:ds="http://schemas.openxmlformats.org/officeDocument/2006/customXml" ds:itemID="{86F71897-E138-4DC8-BAB5-70593DD890A0}"/>
</file>

<file path=docProps/app.xml><?xml version="1.0" encoding="utf-8"?>
<Properties xmlns="http://schemas.openxmlformats.org/officeDocument/2006/extended-properties" xmlns:vt="http://schemas.openxmlformats.org/officeDocument/2006/docPropsVTypes">
  <TotalTime>23</TotalTime>
  <Words>1059</Words>
  <Application>Microsoft Macintosh PowerPoint</Application>
  <PresentationFormat>Widescreen</PresentationFormat>
  <Paragraphs>47</Paragraphs>
  <Slides>7</Slides>
  <Notes>6</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7</vt:i4>
      </vt:variant>
    </vt:vector>
  </HeadingPairs>
  <TitlesOfParts>
    <vt:vector size="12" baseType="lpstr">
      <vt:lpstr>Aptos</vt:lpstr>
      <vt:lpstr>Aptos Display</vt:lpstr>
      <vt:lpstr>Arial</vt:lpstr>
      <vt:lpstr>Avenir Book</vt:lpstr>
      <vt:lpstr>Office-tema</vt:lpstr>
      <vt:lpstr>Like muligheter</vt:lpstr>
      <vt:lpstr>Like muligheter</vt:lpstr>
      <vt:lpstr>PowerPoint-presentasjon</vt:lpstr>
      <vt:lpstr>Like muligheter i Nepal</vt:lpstr>
      <vt:lpstr>Like muligheter i Nepal</vt:lpstr>
      <vt:lpstr>Like muligheter i Bangladesh</vt:lpstr>
      <vt:lpstr>Like muligheter i India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Renate Moen Torsvik</dc:creator>
  <cp:lastModifiedBy>Renate Moen Torsvik</cp:lastModifiedBy>
  <cp:revision>1</cp:revision>
  <dcterms:created xsi:type="dcterms:W3CDTF">2025-11-27T09:55:42Z</dcterms:created>
  <dcterms:modified xsi:type="dcterms:W3CDTF">2025-11-27T10:19:03Z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0x01010015BA90C516451D4F982BF413BB0CAF71</vt:lpwstr>
  </property>
</Properties>
</file>