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62" r:id="rId6"/>
    <p:sldId id="259" r:id="rId7"/>
    <p:sldId id="264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A5C"/>
    <a:srgbClr val="F5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08705A-145E-E84E-A910-05F685E2AFD1}" v="4" dt="2025-11-25T10:32:06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/>
    <p:restoredTop sz="88609"/>
  </p:normalViewPr>
  <p:slideViewPr>
    <p:cSldViewPr snapToGrid="0">
      <p:cViewPr>
        <p:scale>
          <a:sx n="87" d="100"/>
          <a:sy n="87" d="100"/>
        </p:scale>
        <p:origin x="7784" y="2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ate Moen Torsvik" userId="fba829aa-5c67-4035-a331-3b17a89d0ade" providerId="ADAL" clId="{02AA4C57-4458-5444-91B7-B35850FC8182}"/>
    <pc:docChg chg="undo custSel modSld sldOrd">
      <pc:chgData name="Renate Moen Torsvik" userId="fba829aa-5c67-4035-a331-3b17a89d0ade" providerId="ADAL" clId="{02AA4C57-4458-5444-91B7-B35850FC8182}" dt="2025-11-26T14:03:09.482" v="30" actId="20577"/>
      <pc:docMkLst>
        <pc:docMk/>
      </pc:docMkLst>
      <pc:sldChg chg="modSp mod modNotesTx">
        <pc:chgData name="Renate Moen Torsvik" userId="fba829aa-5c67-4035-a331-3b17a89d0ade" providerId="ADAL" clId="{02AA4C57-4458-5444-91B7-B35850FC8182}" dt="2025-11-25T11:46:30.474" v="15" actId="20577"/>
        <pc:sldMkLst>
          <pc:docMk/>
          <pc:sldMk cId="2488861656" sldId="259"/>
        </pc:sldMkLst>
        <pc:spChg chg="mod">
          <ac:chgData name="Renate Moen Torsvik" userId="fba829aa-5c67-4035-a331-3b17a89d0ade" providerId="ADAL" clId="{02AA4C57-4458-5444-91B7-B35850FC8182}" dt="2025-11-25T11:46:30.474" v="15" actId="20577"/>
          <ac:spMkLst>
            <pc:docMk/>
            <pc:sldMk cId="2488861656" sldId="259"/>
            <ac:spMk id="3" creationId="{79138328-21DC-0856-0BE7-E5EABDE24C46}"/>
          </ac:spMkLst>
        </pc:spChg>
      </pc:sldChg>
      <pc:sldChg chg="modSp mod modNotesTx">
        <pc:chgData name="Renate Moen Torsvik" userId="fba829aa-5c67-4035-a331-3b17a89d0ade" providerId="ADAL" clId="{02AA4C57-4458-5444-91B7-B35850FC8182}" dt="2025-11-26T14:02:57.647" v="26" actId="20577"/>
        <pc:sldMkLst>
          <pc:docMk/>
          <pc:sldMk cId="3602901407" sldId="260"/>
        </pc:sldMkLst>
        <pc:spChg chg="mod">
          <ac:chgData name="Renate Moen Torsvik" userId="fba829aa-5c67-4035-a331-3b17a89d0ade" providerId="ADAL" clId="{02AA4C57-4458-5444-91B7-B35850FC8182}" dt="2025-11-26T14:02:57.647" v="26" actId="20577"/>
          <ac:spMkLst>
            <pc:docMk/>
            <pc:sldMk cId="3602901407" sldId="260"/>
            <ac:spMk id="3" creationId="{1D254169-344F-679B-A45A-BA657D0A16B9}"/>
          </ac:spMkLst>
        </pc:spChg>
      </pc:sldChg>
      <pc:sldChg chg="modSp mod modNotesTx">
        <pc:chgData name="Renate Moen Torsvik" userId="fba829aa-5c67-4035-a331-3b17a89d0ade" providerId="ADAL" clId="{02AA4C57-4458-5444-91B7-B35850FC8182}" dt="2025-11-26T14:03:04.502" v="28" actId="20577"/>
        <pc:sldMkLst>
          <pc:docMk/>
          <pc:sldMk cId="3291337125" sldId="261"/>
        </pc:sldMkLst>
        <pc:spChg chg="mod">
          <ac:chgData name="Renate Moen Torsvik" userId="fba829aa-5c67-4035-a331-3b17a89d0ade" providerId="ADAL" clId="{02AA4C57-4458-5444-91B7-B35850FC8182}" dt="2025-11-26T14:03:04.502" v="28" actId="20577"/>
          <ac:spMkLst>
            <pc:docMk/>
            <pc:sldMk cId="3291337125" sldId="261"/>
            <ac:spMk id="3" creationId="{F6B976B4-60C1-04AB-4097-BF674EF0E928}"/>
          </ac:spMkLst>
        </pc:spChg>
      </pc:sldChg>
      <pc:sldChg chg="modSp mod modNotesTx">
        <pc:chgData name="Renate Moen Torsvik" userId="fba829aa-5c67-4035-a331-3b17a89d0ade" providerId="ADAL" clId="{02AA4C57-4458-5444-91B7-B35850FC8182}" dt="2025-11-25T11:46:22.049" v="11" actId="20577"/>
        <pc:sldMkLst>
          <pc:docMk/>
          <pc:sldMk cId="826625312" sldId="262"/>
        </pc:sldMkLst>
        <pc:spChg chg="mod">
          <ac:chgData name="Renate Moen Torsvik" userId="fba829aa-5c67-4035-a331-3b17a89d0ade" providerId="ADAL" clId="{02AA4C57-4458-5444-91B7-B35850FC8182}" dt="2025-11-25T11:46:22.049" v="11" actId="20577"/>
          <ac:spMkLst>
            <pc:docMk/>
            <pc:sldMk cId="826625312" sldId="262"/>
            <ac:spMk id="3" creationId="{ED5C4962-F1B0-6F0F-783F-F2F9F017C581}"/>
          </ac:spMkLst>
        </pc:spChg>
      </pc:sldChg>
      <pc:sldChg chg="modSp mod">
        <pc:chgData name="Renate Moen Torsvik" userId="fba829aa-5c67-4035-a331-3b17a89d0ade" providerId="ADAL" clId="{02AA4C57-4458-5444-91B7-B35850FC8182}" dt="2025-11-25T11:48:27.582" v="16" actId="1076"/>
        <pc:sldMkLst>
          <pc:docMk/>
          <pc:sldMk cId="2207947807" sldId="263"/>
        </pc:sldMkLst>
        <pc:picChg chg="mod">
          <ac:chgData name="Renate Moen Torsvik" userId="fba829aa-5c67-4035-a331-3b17a89d0ade" providerId="ADAL" clId="{02AA4C57-4458-5444-91B7-B35850FC8182}" dt="2025-11-25T11:48:27.582" v="16" actId="1076"/>
          <ac:picMkLst>
            <pc:docMk/>
            <pc:sldMk cId="2207947807" sldId="263"/>
            <ac:picMk id="4" creationId="{32AB6E12-EDC9-222A-8A7B-2F401F6C01D5}"/>
          </ac:picMkLst>
        </pc:picChg>
      </pc:sldChg>
      <pc:sldChg chg="modSp mod ord modNotesTx">
        <pc:chgData name="Renate Moen Torsvik" userId="fba829aa-5c67-4035-a331-3b17a89d0ade" providerId="ADAL" clId="{02AA4C57-4458-5444-91B7-B35850FC8182}" dt="2025-11-26T14:02:50.970" v="22" actId="20577"/>
        <pc:sldMkLst>
          <pc:docMk/>
          <pc:sldMk cId="925544536" sldId="264"/>
        </pc:sldMkLst>
        <pc:spChg chg="mod">
          <ac:chgData name="Renate Moen Torsvik" userId="fba829aa-5c67-4035-a331-3b17a89d0ade" providerId="ADAL" clId="{02AA4C57-4458-5444-91B7-B35850FC8182}" dt="2025-11-26T14:02:50.970" v="22" actId="20577"/>
          <ac:spMkLst>
            <pc:docMk/>
            <pc:sldMk cId="925544536" sldId="264"/>
            <ac:spMk id="3" creationId="{A5252926-D14F-2357-D01F-572B487919BD}"/>
          </ac:spMkLst>
        </pc:spChg>
      </pc:sldChg>
      <pc:sldChg chg="addSp modSp mod">
        <pc:chgData name="Renate Moen Torsvik" userId="fba829aa-5c67-4035-a331-3b17a89d0ade" providerId="ADAL" clId="{02AA4C57-4458-5444-91B7-B35850FC8182}" dt="2025-11-26T14:03:09.482" v="30" actId="20577"/>
        <pc:sldMkLst>
          <pc:docMk/>
          <pc:sldMk cId="507755014" sldId="265"/>
        </pc:sldMkLst>
        <pc:spChg chg="mod">
          <ac:chgData name="Renate Moen Torsvik" userId="fba829aa-5c67-4035-a331-3b17a89d0ade" providerId="ADAL" clId="{02AA4C57-4458-5444-91B7-B35850FC8182}" dt="2025-11-26T14:03:09.482" v="30" actId="20577"/>
          <ac:spMkLst>
            <pc:docMk/>
            <pc:sldMk cId="507755014" sldId="265"/>
            <ac:spMk id="3" creationId="{FCC3C869-510E-56EC-FDD3-197B77BF1116}"/>
          </ac:spMkLst>
        </pc:spChg>
        <pc:picChg chg="add mod">
          <ac:chgData name="Renate Moen Torsvik" userId="fba829aa-5c67-4035-a331-3b17a89d0ade" providerId="ADAL" clId="{02AA4C57-4458-5444-91B7-B35850FC8182}" dt="2025-11-25T10:32:06.537" v="7"/>
          <ac:picMkLst>
            <pc:docMk/>
            <pc:sldMk cId="507755014" sldId="265"/>
            <ac:picMk id="4" creationId="{0922B60F-A190-EF61-71B4-46F7F3FA7CB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E8A5-D1BD-0A4A-811A-A0CB37A5A9FA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112D5-2C31-EC44-97EF-5867641A21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07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ICDP, eller International Child Development </a:t>
            </a:r>
            <a:r>
              <a:rPr lang="nb-NO" dirty="0" err="1"/>
              <a:t>Programme</a:t>
            </a:r>
            <a:r>
              <a:rPr lang="nb-NO" dirty="0"/>
              <a:t>, er et enkelt, helsefremmende og forebyggende program som har som mål å styrke omsorgen og oppveksten for barn og unge. Programmet retter seg mot omsorgsgivere og har som hensikt å styrke deres omsorgskompetanse. </a:t>
            </a:r>
            <a:br>
              <a:rPr lang="nb-NO" dirty="0"/>
            </a:br>
            <a:endParaRPr lang="nb-NO" dirty="0"/>
          </a:p>
          <a:p>
            <a:r>
              <a:rPr lang="nb-NO" dirty="0" err="1"/>
              <a:t>ICDPs</a:t>
            </a:r>
            <a:r>
              <a:rPr lang="nb-NO" dirty="0"/>
              <a:t> målgruppe er alle foreldre og profesjonelle omsorgsgivere. Programmet er lett tilgjengelig, samtidig som det har et solid faglig grunnlag. Grunntanken i ICDP er at den beste måten å støtte et barn på, er å trygge og bevisstgjøre barnets omsorgspersoner. Gjennom de tre dialogene og de åtte temaene for godt samspill får omsorgsgivere enkle, men virkningsfulle hjelpemidler til å reflektere over egen praksis.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dirty="0"/>
              <a:t>Målene med ICDP er å fremme en positiv oppfatning av og holdning til barnet, å styrke omsorgsgivers forståelse av hvor viktig sensitivt samspill er for barnets utvikling, og å bidra til at omsorgsgiveren opplever seg selv som kompetent og mestrende i rollen sin.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267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0CC4C-FEF3-89E2-02E7-9D41641F9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E616040-27D2-35EF-2786-37DE00612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5816502-0338-623E-5AFF-E86EF77F3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1. Manglende omsorg setter spor</a:t>
            </a:r>
            <a:endParaRPr lang="nb-NO" dirty="0"/>
          </a:p>
          <a:p>
            <a:r>
              <a:rPr lang="nb-NO" dirty="0"/>
              <a:t>Når barn opplever traumer eller manglende omsorg i familien, kan dette gi dype sår som påvirker dem resten av livet. God omsorg er helt avgjørende for barns utvikling og trygghet.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2. ICDP hjelper foreldre å bryte negative sirkler</a:t>
            </a:r>
            <a:endParaRPr lang="nb-NO" dirty="0"/>
          </a:p>
          <a:p>
            <a:r>
              <a:rPr lang="nb-NO" dirty="0"/>
              <a:t>Foreldre som selv ikke har opplevd god omsorg, eller mangler gode rollemodeller, kan trenge støtte til å bryte onde sirkler. Gjennom programmet </a:t>
            </a:r>
            <a:r>
              <a:rPr lang="nb-NO" i="1" dirty="0"/>
              <a:t>International Child Development </a:t>
            </a:r>
            <a:r>
              <a:rPr lang="nb-NO" i="1" dirty="0" err="1"/>
              <a:t>Programme</a:t>
            </a:r>
            <a:r>
              <a:rPr lang="nb-NO" i="1" dirty="0"/>
              <a:t> (ICDP)</a:t>
            </a:r>
            <a:r>
              <a:rPr lang="nb-NO" dirty="0"/>
              <a:t> får de hjelp til å gi barna den omsorgen de trenger.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3. Trygg Barndom samarbeider med lokale organisasjoner</a:t>
            </a:r>
            <a:endParaRPr lang="nb-NO" dirty="0"/>
          </a:p>
          <a:p>
            <a:r>
              <a:rPr lang="nb-NO" dirty="0"/>
              <a:t>Prosjektet </a:t>
            </a:r>
            <a:r>
              <a:rPr lang="nb-NO" i="1" dirty="0"/>
              <a:t>Trygg Barndom i Bangladesh</a:t>
            </a:r>
            <a:r>
              <a:rPr lang="nb-NO" dirty="0"/>
              <a:t> samarbeider med flere lokale organisasjoner som deler visjonen om en trygg barndom for alle barn, uansett bakgrunn.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58F161-336D-D58E-D34A-1FC37807B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739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b-NO" dirty="0"/>
            </a:br>
            <a:r>
              <a:rPr lang="nb-NO" b="1" dirty="0"/>
              <a:t>4. Støtte til familier i sårbare livssituasjoner</a:t>
            </a:r>
            <a:endParaRPr lang="nb-NO" dirty="0"/>
          </a:p>
          <a:p>
            <a:r>
              <a:rPr lang="nb-NO" dirty="0"/>
              <a:t>Samarbeidspartnerne jobber blant annet med kvinner utsatt for menneskehandel, mødre som bor i bordeller, foreldre som jobber lange dager i tekstilindustrien, og marginaliserte grupper. Trygg Barndom trener disse organisasjonene i ICDP over to til fire år.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5. ICDP brukes også i skoler og menigheter</a:t>
            </a:r>
            <a:endParaRPr lang="nb-NO" dirty="0"/>
          </a:p>
          <a:p>
            <a:r>
              <a:rPr lang="nb-NO" dirty="0"/>
              <a:t>Programmet brukes også blant barneskolelærere og søndagsskolelærere i ulike regioner, slik at barn får god omsorg også utenfor hjemmet.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6. Suksess i 2024: 100 nye veiledere i UNICEF</a:t>
            </a:r>
            <a:endParaRPr lang="nb-NO" dirty="0"/>
          </a:p>
          <a:p>
            <a:r>
              <a:rPr lang="nb-NO" dirty="0"/>
              <a:t>I 2024 ble 100 UNICEF-veiledere trent i ICDP. De tar nå programmet videre til nye områder i Bangladesh – noe som betyr at enda flere barn får oppleve trygg og god omsorg. Prosjektet er finansiert av NORAD med støtte fra </a:t>
            </a:r>
            <a:r>
              <a:rPr lang="nb-NO" dirty="0" err="1"/>
              <a:t>Normisjon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313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71A2B-9188-36D8-40D5-FC0CE1208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B935F21-D50C-5CA1-9342-D4BE68301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41445BE-FE11-6AE7-C5B4-AE57E80D6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1. God omsorg – grunnlaget for utvikling</a:t>
            </a:r>
            <a:endParaRPr lang="nb-NO" dirty="0"/>
          </a:p>
          <a:p>
            <a:r>
              <a:rPr lang="nb-NO" dirty="0"/>
              <a:t>God omsorg er avgjørende for barns utvikling. Når barn opplever traumer eller manglende omsorg i familien, kan det sette dype spor og få konsekvenser for resten av livet. Derfor er det viktig å styrke foreldre i rollen som omsorgspersoner.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2. Mange foreldre mangler gode rollemodeller</a:t>
            </a:r>
            <a:endParaRPr lang="nb-NO" dirty="0"/>
          </a:p>
          <a:p>
            <a:r>
              <a:rPr lang="nb-NO" dirty="0"/>
              <a:t>Ikke alle foreldre har selv opplevd god omsorg som barn. Mange mangler trygge forbilder for hvordan de kan møte barns behov på en god måte.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3. ICDP hjelper foreldre å gi trygg omsorg</a:t>
            </a:r>
            <a:endParaRPr lang="nb-NO" dirty="0"/>
          </a:p>
          <a:p>
            <a:r>
              <a:rPr lang="nb-NO" dirty="0"/>
              <a:t>Gjennom </a:t>
            </a:r>
            <a:r>
              <a:rPr lang="nb-NO" i="1" dirty="0"/>
              <a:t>Trygg Barndom</a:t>
            </a:r>
            <a:r>
              <a:rPr lang="nb-NO" dirty="0"/>
              <a:t> og foreldreveiledningsprogrammet </a:t>
            </a:r>
            <a:r>
              <a:rPr lang="nb-NO" i="1" dirty="0"/>
              <a:t>ICDP – International Child Development </a:t>
            </a:r>
            <a:r>
              <a:rPr lang="nb-NO" i="1" dirty="0" err="1"/>
              <a:t>Programme</a:t>
            </a:r>
            <a:r>
              <a:rPr lang="nb-NO" dirty="0"/>
              <a:t> får foreldre kunnskap, støtte og verktøy til å gi barna sine trygghet og kjærlighet.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EFFD4A0-7C8C-FFC8-C261-45349A314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856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b-NO" dirty="0"/>
            </a:br>
            <a:endParaRPr lang="nb-NO" dirty="0"/>
          </a:p>
          <a:p>
            <a:r>
              <a:rPr lang="nb-NO" b="1" dirty="0"/>
              <a:t>4. Trygg Barndom startet i Thailand i 2022</a:t>
            </a:r>
            <a:endParaRPr lang="nb-NO" dirty="0"/>
          </a:p>
          <a:p>
            <a:r>
              <a:rPr lang="nb-NO" dirty="0"/>
              <a:t>Satsingen i Thailand startet i 2022. Målet er å bygge et varig arbeid som setter barnas behov i sentrum og styrker familier.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5. Mål: forankre arbeidet i kirker og menigheter</a:t>
            </a:r>
            <a:endParaRPr lang="nb-NO" dirty="0"/>
          </a:p>
          <a:p>
            <a:r>
              <a:rPr lang="nb-NO" dirty="0" err="1"/>
              <a:t>Normisjon</a:t>
            </a:r>
            <a:r>
              <a:rPr lang="nb-NO" dirty="0"/>
              <a:t> ønsker å forankre denne satsingen i kirker og menigheter slik at menighetsmedlemmer lærer å ta barnets perspektiv og være gode omsorgspersoner i sitt nærmiljø.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6. Samarbeid for å bryte onde sirkler</a:t>
            </a:r>
            <a:endParaRPr lang="nb-NO" dirty="0"/>
          </a:p>
          <a:p>
            <a:r>
              <a:rPr lang="nb-NO" dirty="0"/>
              <a:t>Vi samarbeider med </a:t>
            </a:r>
            <a:r>
              <a:rPr lang="nb-NO" i="1" dirty="0"/>
              <a:t>ICDP internasjonalt</a:t>
            </a:r>
            <a:r>
              <a:rPr lang="nb-NO" dirty="0"/>
              <a:t> og </a:t>
            </a:r>
            <a:r>
              <a:rPr lang="nb-NO" i="1" dirty="0"/>
              <a:t>Nexus Foundation</a:t>
            </a:r>
            <a:r>
              <a:rPr lang="nb-NO" dirty="0"/>
              <a:t> for å utdanne trenere og bygge læringsfellesskap blant menighetsmedlemmer, lærere og foreldre. Målet er å bidra til å bryte onde sirkler, slik vi har sett at ICDP har gjort mange andre steder i verden.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8009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1. Håp og framtid for barn og unge i Aserbajdsjan</a:t>
            </a:r>
            <a:endParaRPr lang="nb-NO" dirty="0"/>
          </a:p>
          <a:p>
            <a:r>
              <a:rPr lang="nb-NO" dirty="0"/>
              <a:t>Å bidra til framtid og håp for aserbajdsjanske barn og unge er en viktig del av vårt arbeid. Gjennom dette prosjektet blir satsingen konkret – her får barn og familier støtte og nye muligheter.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2. Nytt familiesenter åpnet i Baku</a:t>
            </a:r>
            <a:endParaRPr lang="nb-NO" dirty="0"/>
          </a:p>
          <a:p>
            <a:r>
              <a:rPr lang="nb-NO" dirty="0"/>
              <a:t>Et nytt familiesenter har nylig åpnet i hovedstaden Baku. Dette markerer et viktig steg i arbeidet vårt i landet.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3. Et samlingssted for familier, ungdom og kirke</a:t>
            </a:r>
            <a:endParaRPr lang="nb-NO" dirty="0"/>
          </a:p>
          <a:p>
            <a:r>
              <a:rPr lang="nb-NO" dirty="0"/>
              <a:t>Familiesenteret skal være et levende møtested med ulike programmer for familier, ungdom og kirkemedlemmer – et sted der relasjoner, fellesskap og håp kan vokse.</a:t>
            </a:r>
          </a:p>
          <a:p>
            <a:br>
              <a:rPr lang="nb-NO" dirty="0"/>
            </a:br>
            <a:endParaRPr lang="nb-NO" dirty="0"/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5416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4. ICDP innføres for å styrke foreldre og barn</a:t>
            </a:r>
            <a:endParaRPr lang="nb-NO" dirty="0"/>
          </a:p>
          <a:p>
            <a:r>
              <a:rPr lang="nb-NO" dirty="0"/>
              <a:t>Et av programmene som skal innføres ved senteret er </a:t>
            </a:r>
            <a:r>
              <a:rPr lang="nb-NO" i="1" dirty="0"/>
              <a:t>ICDP – International Child Development </a:t>
            </a:r>
            <a:r>
              <a:rPr lang="nb-NO" i="1" dirty="0" err="1"/>
              <a:t>Programme</a:t>
            </a:r>
            <a:r>
              <a:rPr lang="nb-NO" dirty="0"/>
              <a:t>. Dette er et program som allerede har vist gode resultater i flere andre land vi samarbeider med.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5. Første ICDP-veiledere utdannet i 2024</a:t>
            </a:r>
            <a:endParaRPr lang="nb-NO" dirty="0"/>
          </a:p>
          <a:p>
            <a:r>
              <a:rPr lang="nb-NO" dirty="0"/>
              <a:t>Den første gruppen ICDP-veiledere ble utdannet høsten 2024. Disse skal lede læringsfellesskap der foreldre får støtte til å bygge gode relasjoner til barna sine og lære å møte barnas behov med varme og forståelse.</a:t>
            </a:r>
          </a:p>
          <a:p>
            <a:br>
              <a:rPr lang="nb-NO" dirty="0"/>
            </a:br>
            <a:endParaRPr lang="nb-NO" dirty="0"/>
          </a:p>
          <a:p>
            <a:r>
              <a:rPr lang="nb-NO" b="1" dirty="0"/>
              <a:t>6. Et senter bygget på kristne verdier</a:t>
            </a:r>
            <a:endParaRPr lang="nb-NO" dirty="0"/>
          </a:p>
          <a:p>
            <a:r>
              <a:rPr lang="nb-NO" dirty="0"/>
              <a:t>Senteret er grunnlagt på kristne verdier og har kompetente ressurspersoner som ønsker å være til hjelp for familier som søker støtte og veiledning.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112D5-2C31-EC44-97EF-5867641A214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429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7C97DA-5B11-1026-EA1C-B6B66FBC1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7EEE6E2-EB9D-8C62-C9E6-0918DE439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CD4FFE-B255-DD76-2107-C6582A46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3DB5F9-5F92-DE77-0F21-34F91A8A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42B950-B047-FB76-B350-10E98E71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420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8384DD-F73E-D2AE-91CE-7B12F1B7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256616F-8E0E-F86F-F51D-A85DB20C1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8FD80A-8A44-9A35-EFFF-F3B2175F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0402C8-5AD0-ABFD-6D01-ADBB76DAC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BB89D5-2345-CA59-9AF0-4FBF8620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698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1EA0325-ABAA-F61E-170C-150C3FB04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7E97A06-138D-7895-F713-3A5A0B54C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4A6FD2-C6F1-E0AD-7EEA-3329A05E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B7211B-A6F9-8048-8648-030B6DB6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234207-7AFC-6488-987F-4FFED7BD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44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DED2AC-D83F-D495-C0B4-763B0B2D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030432-CEF9-1F6B-21BC-4BC63A6C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8AF2B9F-7504-BD1C-EA78-126E11A94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813CEB-98B0-6D27-DEAC-BD18EC1A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C135B6-67AA-FB55-59D7-2149C31C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7175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038662-12D3-8B5D-DF2F-2D3BE463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199F88-E02F-D149-FB0F-B504FF75F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585F97-4424-EE0E-34AD-BAE04F25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6C7366-AF9E-E5A0-B5ED-34202EAF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566204-34E6-5CD6-1EE9-72D2A261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80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28708F-1B08-A2B6-3C25-6523EEA5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3E214B-2578-E68E-14D0-E144484C5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E008EF-3706-A7F3-3AA4-D67A64F78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B29BF85-3D63-A844-3E9B-C7E1FC605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6788F67-089A-3702-35E8-E160C4D8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2D3DBA5-0111-C312-D9B1-F2A897C1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338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146F7D-AC91-E1C4-6C45-4C9F5D9B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B68B35-D2F0-E053-4D16-C3CB31A3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3D19409-1E81-1F94-BDD4-420AAA311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323B057-4E19-D948-B3FB-24599B68E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E9E74ED-D48E-D391-0A26-3A75F15EA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3A76A50-D6E7-7EF0-2CC0-0B7786162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51A9806-7CD4-DFB7-2575-3978EF93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7DE8DC1-6466-98DF-8A6A-885398CA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25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E0CB1A-1EEE-C03F-DCA3-ECB9FF79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FFBA09-2CBB-9226-116D-6BF64DB3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1043639-9E7C-EB9A-8A9F-3694AA9B0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7560D83-F193-3DFE-7C07-68EC7294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662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6E3B49C-9819-04F5-FBCE-61F2B2489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1F02481-5848-1A28-A584-6B52B91E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7A32824-6E52-7ACE-A414-2AB590DE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238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7F0E52-1D57-AC71-76DB-729F5363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58E7295-91EA-C551-E1CF-FC3591A5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86F906-6C78-036B-778A-C1BB4E42A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2A81160-22C6-2C5B-6660-18F4AFC5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67E8A7A-6F17-83FB-AB4D-F894A15C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6101364-2CBD-7064-322A-0E29933B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2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DB9621-E98C-FD53-57B3-D458AFCC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5E44819-585B-6C69-1757-22A53A2B7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B84D43-00D0-96B5-C61D-2BBEAF56B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1EBE2A-1D6F-662E-9227-276E3501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A8EFC29-CF67-6C68-666A-71DCADBC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0E31D91-D907-48A9-47E5-1288110F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810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499E26F-6C9D-EE77-8670-A360871B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FE49A0-9A45-0A73-077E-61922CFB8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D1D022-F9E1-4E22-C6DF-60EE074CE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56ED81-64B8-E94F-A404-3D928E482771}" type="datetimeFigureOut">
              <a:rPr lang="nb-NO" smtClean="0"/>
              <a:t>25.11.2025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4B7461-85E0-672D-2BF1-16A16FE9E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E6AB06-5080-58EE-8ADA-00BE92A3F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24CBB-AF2F-7D4A-AC00-F7B2E8F298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69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D7A379-182D-DA06-E9F4-ECADCB613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38656" y="1850344"/>
            <a:ext cx="9144000" cy="2387600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47A5C"/>
                </a:solidFill>
                <a:latin typeface="Avenir Book" panose="02000503020000020003" pitchFamily="2" charset="0"/>
                <a:ea typeface="Apple Color Emoji" pitchFamily="2" charset="0"/>
                <a:cs typeface="Angsana New" panose="02020603050405020304" pitchFamily="18" charset="-34"/>
              </a:rPr>
              <a:t>Trygg barndom</a:t>
            </a:r>
          </a:p>
        </p:txBody>
      </p:sp>
      <p:pic>
        <p:nvPicPr>
          <p:cNvPr id="12" name="Bilde 11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D44CDB3D-ABF9-CAD4-06E6-FDE390C3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53" y="2659288"/>
            <a:ext cx="3921700" cy="769712"/>
          </a:xfrm>
          <a:prstGeom prst="rect">
            <a:avLst/>
          </a:prstGeom>
        </p:spPr>
      </p:pic>
      <p:pic>
        <p:nvPicPr>
          <p:cNvPr id="20" name="Bilde 19" descr="Et bilde som inneholder Menneskeansikt, person, klær, smil&#10;&#10;KI-generert innhold kan være feil.">
            <a:extLst>
              <a:ext uri="{FF2B5EF4-FFF2-40B4-BE49-F238E27FC236}">
                <a16:creationId xmlns:a16="http://schemas.microsoft.com/office/drawing/2014/main" id="{C1E0D03C-7105-FB6B-EB9F-C52EAEF32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800" y="1112941"/>
            <a:ext cx="6165879" cy="46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55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BCE3D3-BA62-6E5D-0184-2C93886A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</a:rPr>
              <a:t>Trygg barndom i Aserbajdsjan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C3C869-510E-56EC-FDD3-197B77BF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</a:rPr>
              <a:t>ICDP innføres for å styrke foreldre og barn</a:t>
            </a:r>
          </a:p>
          <a:p>
            <a:r>
              <a:rPr lang="nb-NO" dirty="0">
                <a:solidFill>
                  <a:srgbClr val="F47A5C"/>
                </a:solidFill>
              </a:rPr>
              <a:t>Første ICDP-veiledere utdannet </a:t>
            </a:r>
            <a:r>
              <a:rPr lang="nb-NO">
                <a:solidFill>
                  <a:srgbClr val="F47A5C"/>
                </a:solidFill>
              </a:rPr>
              <a:t>i 2024</a:t>
            </a:r>
            <a:endParaRPr lang="nb-NO" dirty="0">
              <a:solidFill>
                <a:srgbClr val="F47A5C"/>
              </a:solidFill>
            </a:endParaRPr>
          </a:p>
          <a:p>
            <a:r>
              <a:rPr lang="nb-NO" dirty="0">
                <a:solidFill>
                  <a:srgbClr val="F47A5C"/>
                </a:solidFill>
              </a:rPr>
              <a:t>Et senter bygget på kristne verdier</a:t>
            </a:r>
          </a:p>
          <a:p>
            <a:endParaRPr lang="nb-NO" dirty="0"/>
          </a:p>
        </p:txBody>
      </p:sp>
      <p:pic>
        <p:nvPicPr>
          <p:cNvPr id="4" name="Bilde 3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0922B60F-A190-EF61-71B4-46F7F3FA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5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7615E6-52F5-1911-4A00-05151F7F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Mangelfull omsorg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9B8C37-5767-4217-E6CB-F4A9B58D3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0723"/>
            <a:ext cx="5249917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Mange barn får ikke den omsorgen de trenger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Negative konsekvenser resten av livet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Vi ønsker å bryte disse mønstrene</a:t>
            </a:r>
          </a:p>
        </p:txBody>
      </p:sp>
      <p:pic>
        <p:nvPicPr>
          <p:cNvPr id="4" name="Bilde 3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57B731CD-6DE3-936C-4FBB-0D50DE3BF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  <p:pic>
        <p:nvPicPr>
          <p:cNvPr id="6" name="Bilde 5" descr="Et bilde som inneholder Menneskeansikt, klær, utendørs, person&#10;&#10;KI-generert innhold kan være feil.">
            <a:extLst>
              <a:ext uri="{FF2B5EF4-FFF2-40B4-BE49-F238E27FC236}">
                <a16:creationId xmlns:a16="http://schemas.microsoft.com/office/drawing/2014/main" id="{0C0DB7E3-C59A-C288-665D-CE6C0AF17C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51" r="21704"/>
          <a:stretch>
            <a:fillRect/>
          </a:stretch>
        </p:blipFill>
        <p:spPr>
          <a:xfrm>
            <a:off x="6500557" y="1690688"/>
            <a:ext cx="4853243" cy="40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utendørs, tre, klær, person&#10;&#10;KI-generert innhold kan være feil.">
            <a:extLst>
              <a:ext uri="{FF2B5EF4-FFF2-40B4-BE49-F238E27FC236}">
                <a16:creationId xmlns:a16="http://schemas.microsoft.com/office/drawing/2014/main" id="{45138215-8F86-6E5E-AE99-7D7801318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078" y="0"/>
            <a:ext cx="4712764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C667941-C910-298C-6000-A8A2CF9C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Et av våre tiltak: ICDP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0F6DD9-6BE9-0824-04F2-70B17091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5940972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International Child Development </a:t>
            </a:r>
            <a:r>
              <a:rPr lang="nb-NO" dirty="0" err="1">
                <a:solidFill>
                  <a:srgbClr val="F47A5C"/>
                </a:solidFill>
                <a:latin typeface="Avenir Book" panose="02000503020000020003" pitchFamily="2" charset="0"/>
              </a:rPr>
              <a:t>Programme</a:t>
            </a:r>
            <a:endParaRPr lang="nb-NO" dirty="0">
              <a:solidFill>
                <a:srgbClr val="F47A5C"/>
              </a:solidFill>
              <a:latin typeface="Avenir Book" panose="02000503020000020003" pitchFamily="2" charset="0"/>
            </a:endParaRP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Veiledningsprogram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Hjelper foreldre med å styrke relasjonen til egne barn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Styrke omsorgskompetanse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384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950FAA-9DDD-C82C-2268-AEE8026B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63AB13-45D4-BC13-83AE-A8C78497A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person, klær, Menneskeansikt, utendørs&#10;&#10;KI-generert innhold kan være feil.">
            <a:extLst>
              <a:ext uri="{FF2B5EF4-FFF2-40B4-BE49-F238E27FC236}">
                <a16:creationId xmlns:a16="http://schemas.microsoft.com/office/drawing/2014/main" id="{32AB6E12-EDC9-222A-8A7B-2F401F6C0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978" y="0"/>
            <a:ext cx="12514978" cy="7038406"/>
          </a:xfrm>
          <a:prstGeom prst="rect">
            <a:avLst/>
          </a:prstGeom>
        </p:spPr>
      </p:pic>
      <p:pic>
        <p:nvPicPr>
          <p:cNvPr id="5" name="Bilde 4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11463A5F-0E11-50C1-8EAD-30C47DFA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4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349C3-EEBA-FA14-A983-72D3B790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1D7AAB-5189-6038-A7AD-172FB63A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Trygg barndom i Bangladesh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5C4962-F1B0-6F0F-783F-F2F9F017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22"/>
            <a:ext cx="5736021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Manglende omsorg setter spor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Støtte til familier i sårbare livssituasjoner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Trygg Barndom samarbeider med lokale organisasjoner</a:t>
            </a:r>
          </a:p>
          <a:p>
            <a:endParaRPr lang="nb-NO" dirty="0"/>
          </a:p>
        </p:txBody>
      </p:sp>
      <p:pic>
        <p:nvPicPr>
          <p:cNvPr id="4" name="Bilde 3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4BE70405-B5BD-5850-7AC1-3D18E92C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  <p:pic>
        <p:nvPicPr>
          <p:cNvPr id="6" name="Bilde 5" descr="Et bilde som inneholder Menneskeansikt, klær, person, smil&#10;&#10;KI-generert innhold kan være feil.">
            <a:extLst>
              <a:ext uri="{FF2B5EF4-FFF2-40B4-BE49-F238E27FC236}">
                <a16:creationId xmlns:a16="http://schemas.microsoft.com/office/drawing/2014/main" id="{7E58E7E9-8C87-EF56-E79F-0BAA917A0B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27" r="12373"/>
          <a:stretch>
            <a:fillRect/>
          </a:stretch>
        </p:blipFill>
        <p:spPr>
          <a:xfrm>
            <a:off x="6700345" y="1821536"/>
            <a:ext cx="4918841" cy="37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26916F-6AED-7807-D2F7-13C211C1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Trygg barndom i Bangladesh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138328-21DC-0856-0BE7-E5EABDE24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84742"/>
            <a:ext cx="5988269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ICDP hjelper foreldre å bryte negative sirkler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ICDP brukes også i skoler og menigheter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Suksess i 2024: 100 nye veiledere i UNICEF</a:t>
            </a:r>
          </a:p>
          <a:p>
            <a:endParaRPr lang="nb-NO" dirty="0"/>
          </a:p>
        </p:txBody>
      </p:sp>
      <p:pic>
        <p:nvPicPr>
          <p:cNvPr id="6" name="Bilde 5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B6A9A281-F95F-B536-D000-F840DFC2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  <p:pic>
        <p:nvPicPr>
          <p:cNvPr id="10" name="Bilde 9" descr="Et bilde som inneholder person, Menneskeansikt, klær, barn&#10;&#10;KI-generert innhold kan være feil.">
            <a:extLst>
              <a:ext uri="{FF2B5EF4-FFF2-40B4-BE49-F238E27FC236}">
                <a16:creationId xmlns:a16="http://schemas.microsoft.com/office/drawing/2014/main" id="{43AA90C4-F226-521A-0468-A9CD5D7C40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55" r="14942"/>
          <a:stretch>
            <a:fillRect/>
          </a:stretch>
        </p:blipFill>
        <p:spPr>
          <a:xfrm>
            <a:off x="7263793" y="1858051"/>
            <a:ext cx="3938752" cy="38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1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AD6F0-5BA6-959B-56D9-BFFB74E8E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80F27B-9D0E-EEDE-F764-C117307B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Trygg barndom i Thailand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252926-D14F-2357-D01F-572B4879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5847"/>
            <a:ext cx="10515600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God omsorg – grunnlaget for utvikling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Mange foreldre mangler gode rollemodeller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ICDP hjelper foreldre å gi trygg omsorg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18466F69-3E37-7924-E1D9-B1CA57C68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25CB8-CC53-C1EC-082A-0264A357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Trygg barndom i Thailand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254169-344F-679B-A45A-BA657D0A1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5847"/>
            <a:ext cx="10515600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Trygg Barndom startet i Thailand i 2022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Mål: forankre arbeidet i kirker og menigheter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Samarbeid for å bryte onde sirkler</a:t>
            </a:r>
          </a:p>
          <a:p>
            <a:endParaRPr lang="nb-NO" dirty="0"/>
          </a:p>
        </p:txBody>
      </p:sp>
      <p:pic>
        <p:nvPicPr>
          <p:cNvPr id="4" name="Bilde 3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2796C3CE-755C-0C85-6663-E93254B65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0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522F69-C13B-A580-646F-B4B8B884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47A5C"/>
                </a:solidFill>
              </a:rPr>
              <a:t>Trygg barndom i Aserbajdsjan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B976B4-60C1-04AB-4097-BF674EF0E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Håp og framtid for barn og unge i Aserbajdsjan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Nytt familiesenter åpnet i Baku</a:t>
            </a:r>
          </a:p>
          <a:p>
            <a:r>
              <a:rPr lang="nb-NO" dirty="0">
                <a:solidFill>
                  <a:srgbClr val="F47A5C"/>
                </a:solidFill>
                <a:latin typeface="Avenir Book" panose="02000503020000020003" pitchFamily="2" charset="0"/>
              </a:rPr>
              <a:t>Et samlingssted for familier, ungdom og kirke</a:t>
            </a:r>
          </a:p>
          <a:p>
            <a:pPr marL="0" indent="0">
              <a:buNone/>
            </a:pPr>
            <a:endParaRPr lang="nb-NO" dirty="0">
              <a:latin typeface="Avenir Book" panose="02000503020000020003" pitchFamily="2" charset="0"/>
            </a:endParaRPr>
          </a:p>
        </p:txBody>
      </p:sp>
      <p:pic>
        <p:nvPicPr>
          <p:cNvPr id="5" name="Bilde 4" descr="Et bilde som inneholder Grafikk, Font, grafisk design, design&#10;&#10;KI-generert innhold kan være feil.">
            <a:extLst>
              <a:ext uri="{FF2B5EF4-FFF2-40B4-BE49-F238E27FC236}">
                <a16:creationId xmlns:a16="http://schemas.microsoft.com/office/drawing/2014/main" id="{2BF54BD3-2615-824B-5F4D-711C965E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01" y="6179286"/>
            <a:ext cx="1597741" cy="3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7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BA90C516451D4F982BF413BB0CAF71" ma:contentTypeVersion="17" ma:contentTypeDescription="Opprett et nytt dokument." ma:contentTypeScope="" ma:versionID="309093a50687bb1fd6bb0c571cfe0e63">
  <xsd:schema xmlns:xsd="http://www.w3.org/2001/XMLSchema" xmlns:xs="http://www.w3.org/2001/XMLSchema" xmlns:p="http://schemas.microsoft.com/office/2006/metadata/properties" xmlns:ns2="1cff3a75-33cc-4e38-9bfa-1dff925c113a" xmlns:ns3="875635e4-e33c-44cc-ab22-4f7b793951ab" targetNamespace="http://schemas.microsoft.com/office/2006/metadata/properties" ma:root="true" ma:fieldsID="0f2aea3b625fd26ac604ba10b1c6e9cd" ns2:_="" ns3:_="">
    <xsd:import namespace="1cff3a75-33cc-4e38-9bfa-1dff925c113a"/>
    <xsd:import namespace="875635e4-e33c-44cc-ab22-4f7b793951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T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f3a75-33cc-4e38-9bfa-1dff925c11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e3ba2710-8bab-4678-97c7-502bb21a07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all" ma:index="23" nillable="true" ma:displayName="Tall" ma:format="Dropdown" ma:internalName="Tall" ma:percentage="FALSE">
      <xsd:simpleType>
        <xsd:restriction base="dms:Number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635e4-e33c-44cc-ab22-4f7b793951a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818504c-7340-4245-b4a5-416c4e14235e}" ma:internalName="TaxCatchAll" ma:showField="CatchAllData" ma:web="875635e4-e33c-44cc-ab22-4f7b793951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75635e4-e33c-44cc-ab22-4f7b793951ab" xsi:nil="true"/>
    <Tall xmlns="1cff3a75-33cc-4e38-9bfa-1dff925c113a" xsi:nil="true"/>
    <lcf76f155ced4ddcb4097134ff3c332f xmlns="1cff3a75-33cc-4e38-9bfa-1dff925c113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A5C235-DAC1-421E-9270-8B91F5B77B9F}"/>
</file>

<file path=customXml/itemProps2.xml><?xml version="1.0" encoding="utf-8"?>
<ds:datastoreItem xmlns:ds="http://schemas.openxmlformats.org/officeDocument/2006/customXml" ds:itemID="{7AC61836-4B02-4EF2-B82E-E5BF99D8E868}"/>
</file>

<file path=customXml/itemProps3.xml><?xml version="1.0" encoding="utf-8"?>
<ds:datastoreItem xmlns:ds="http://schemas.openxmlformats.org/officeDocument/2006/customXml" ds:itemID="{3317A486-12C8-47E1-A1A0-1924FFDA1B8A}"/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1110</Words>
  <Application>Microsoft Macintosh PowerPoint</Application>
  <PresentationFormat>Widescreen</PresentationFormat>
  <Paragraphs>100</Paragraphs>
  <Slides>10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Avenir Book</vt:lpstr>
      <vt:lpstr>Office-tema</vt:lpstr>
      <vt:lpstr>Trygg barndom</vt:lpstr>
      <vt:lpstr>Mangelfull omsorg</vt:lpstr>
      <vt:lpstr>Et av våre tiltak: ICDP</vt:lpstr>
      <vt:lpstr>PowerPoint-presentasjon</vt:lpstr>
      <vt:lpstr>Trygg barndom i Bangladesh</vt:lpstr>
      <vt:lpstr>Trygg barndom i Bangladesh</vt:lpstr>
      <vt:lpstr>Trygg barndom i Thailand</vt:lpstr>
      <vt:lpstr>Trygg barndom i Thailand</vt:lpstr>
      <vt:lpstr>Trygg barndom i Aserbajdsjan</vt:lpstr>
      <vt:lpstr>Trygg barndom i Aserbajdsjan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Renate Moen Torsvik</dc:creator>
  <cp:lastModifiedBy>Renate Moen Torsvik</cp:lastModifiedBy>
  <cp:revision>2</cp:revision>
  <dcterms:created xsi:type="dcterms:W3CDTF">2025-11-11T09:14:42Z</dcterms:created>
  <dcterms:modified xsi:type="dcterms:W3CDTF">2025-11-26T14:03:09Z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0x01010015BA90C516451D4F982BF413BB0CAF71</vt:lpwstr>
  </property>
</Properties>
</file>