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7" r:id="rId5"/>
    <p:sldId id="258" r:id="rId6"/>
    <p:sldId id="259" r:id="rId7"/>
    <p:sldId id="260" r:id="rId8"/>
    <p:sldId id="261" r:id="rId9"/>
    <p:sldId id="262" r:id="rId10"/>
    <p:sldId id="264" r:id="rId11"/>
    <p:sldId id="265" r:id="rId12"/>
    <p:sldId id="266" r:id="rId13"/>
    <p:sldId id="267" r:id="rId14"/>
    <p:sldId id="268"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A5C"/>
    <a:srgbClr val="F4F0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52"/>
    <p:restoredTop sz="77687"/>
  </p:normalViewPr>
  <p:slideViewPr>
    <p:cSldViewPr snapToGrid="0">
      <p:cViewPr varScale="1">
        <p:scale>
          <a:sx n="95" d="100"/>
          <a:sy n="95" d="100"/>
        </p:scale>
        <p:origin x="1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BC316-B4CB-E543-912A-31EDA2A4E0FB}" type="datetimeFigureOut">
              <a:rPr lang="nb-NO" smtClean="0"/>
              <a:t>26.01.2026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92441-A2D0-D04F-A5FC-A33B32857630}" type="slidenum">
              <a:rPr lang="nb-NO" smtClean="0"/>
              <a:t>‹#›</a:t>
            </a:fld>
            <a:endParaRPr lang="nb-NO"/>
          </a:p>
        </p:txBody>
      </p:sp>
    </p:spTree>
    <p:extLst>
      <p:ext uri="{BB962C8B-B14F-4D97-AF65-F5344CB8AC3E}">
        <p14:creationId xmlns:p14="http://schemas.microsoft.com/office/powerpoint/2010/main" val="327183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Utdanning er kanskje det mest kraftfulle verktøyet vi har for å løfte mennesker ut av fattigdom. Det handler ikke bare om å lære å lese og skrive – det handler om å gi mennesker muligheten til å forme sin egen fremtid. Når et barn får utdanning, påvirker det hele familien. Foreldre får nye perspektiver, søsken blir motivert, og lokalsamfunnet styrkes. Utdanning fremmer også likestilling, særlig for jenter som ellers ofte blir holdt utenfor. Det er ganske enkelt en investering som betaler seg mange ganger tilbake, og som bryter fattigdomsspiralen for kommende generasjoner.</a:t>
            </a:r>
          </a:p>
          <a:p>
            <a:endParaRPr lang="nb-NO" dirty="0"/>
          </a:p>
        </p:txBody>
      </p:sp>
      <p:sp>
        <p:nvSpPr>
          <p:cNvPr id="4" name="Plassholder for lysbildenummer 3"/>
          <p:cNvSpPr>
            <a:spLocks noGrp="1"/>
          </p:cNvSpPr>
          <p:nvPr>
            <p:ph type="sldNum" sz="quarter" idx="5"/>
          </p:nvPr>
        </p:nvSpPr>
        <p:spPr/>
        <p:txBody>
          <a:bodyPr/>
          <a:lstStyle/>
          <a:p>
            <a:fld id="{CC092441-A2D0-D04F-A5FC-A33B32857630}" type="slidenum">
              <a:rPr lang="nb-NO" smtClean="0"/>
              <a:t>2</a:t>
            </a:fld>
            <a:endParaRPr lang="nb-NO"/>
          </a:p>
        </p:txBody>
      </p:sp>
    </p:spTree>
    <p:extLst>
      <p:ext uri="{BB962C8B-B14F-4D97-AF65-F5344CB8AC3E}">
        <p14:creationId xmlns:p14="http://schemas.microsoft.com/office/powerpoint/2010/main" val="272661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Elim Kids </a:t>
            </a:r>
            <a:r>
              <a:rPr lang="nb-NO" dirty="0" err="1"/>
              <a:t>Academy</a:t>
            </a:r>
            <a:r>
              <a:rPr lang="nb-NO" dirty="0"/>
              <a:t> i Kathmandu skiller seg ut. Her er ikke bare karakterer og læring i fokus – lek, aktivitet og trivsel er like viktig. Skolen ledes av Rita </a:t>
            </a:r>
            <a:r>
              <a:rPr lang="nb-NO" dirty="0" err="1"/>
              <a:t>Kabo</a:t>
            </a:r>
            <a:r>
              <a:rPr lang="nb-NO" dirty="0"/>
              <a:t>, som har erfaring fra blant annet Danmark. Hvert enkelt barn skal ses og hjelpes til å finne sitt potensial. Skolen følger statlige læreplaner, men med sterk satsing på engelsk, noe som er avgjørende for videre utdanning i Nepal. Det faglige nivået er høyt. Målgruppen er primært barn fra middelklassen, slik at skolen også sikrer inntekter. Men opp mot halvparten av elevene er avhengige av stipend. Givere i </a:t>
            </a:r>
            <a:r>
              <a:rPr lang="nb-NO" dirty="0" err="1"/>
              <a:t>Normisjon</a:t>
            </a:r>
            <a:r>
              <a:rPr lang="nb-NO" dirty="0"/>
              <a:t> har i mange år gjort det mulig for barn fra barnehjem, innvandrerfamilier og fattige hjem å få plass på skolen. Dette er barn som ellers ikke ville hatt muligheten til en slik kvalitetsutdanning.</a:t>
            </a:r>
          </a:p>
        </p:txBody>
      </p:sp>
      <p:sp>
        <p:nvSpPr>
          <p:cNvPr id="4" name="Plassholder for lysbildenummer 3"/>
          <p:cNvSpPr>
            <a:spLocks noGrp="1"/>
          </p:cNvSpPr>
          <p:nvPr>
            <p:ph type="sldNum" sz="quarter" idx="5"/>
          </p:nvPr>
        </p:nvSpPr>
        <p:spPr/>
        <p:txBody>
          <a:bodyPr/>
          <a:lstStyle/>
          <a:p>
            <a:fld id="{CC092441-A2D0-D04F-A5FC-A33B32857630}" type="slidenum">
              <a:rPr lang="nb-NO" smtClean="0"/>
              <a:t>11</a:t>
            </a:fld>
            <a:endParaRPr lang="nb-NO"/>
          </a:p>
        </p:txBody>
      </p:sp>
    </p:spTree>
    <p:extLst>
      <p:ext uri="{BB962C8B-B14F-4D97-AF65-F5344CB8AC3E}">
        <p14:creationId xmlns:p14="http://schemas.microsoft.com/office/powerpoint/2010/main" val="292872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Utdanning er kanskje det mest kraftfulle verktøyet vi har for å løfte mennesker ut av fattigdom. Det handler ikke bare om å lære å lese og skrive – det handler om å gi mennesker muligheten til å forme sin egen fremtid. Når et barn får utdanning, påvirker det hele familien. Foreldre får nye perspektiver, søsken blir motivert, og lokalsamfunnet styrkes. Utdanning fremmer også likestilling, særlig for jenter som ellers ofte blir holdt utenfor. Det er ganske enkelt en investering som betaler seg mange ganger tilbake, og som bryter fattigdomsspiralen for kommende generasjoner.</a:t>
            </a:r>
          </a:p>
        </p:txBody>
      </p:sp>
      <p:sp>
        <p:nvSpPr>
          <p:cNvPr id="4" name="Plassholder for lysbildenummer 3"/>
          <p:cNvSpPr>
            <a:spLocks noGrp="1"/>
          </p:cNvSpPr>
          <p:nvPr>
            <p:ph type="sldNum" sz="quarter" idx="5"/>
          </p:nvPr>
        </p:nvSpPr>
        <p:spPr/>
        <p:txBody>
          <a:bodyPr/>
          <a:lstStyle/>
          <a:p>
            <a:fld id="{CC092441-A2D0-D04F-A5FC-A33B32857630}" type="slidenum">
              <a:rPr lang="nb-NO" smtClean="0"/>
              <a:t>3</a:t>
            </a:fld>
            <a:endParaRPr lang="nb-NO"/>
          </a:p>
        </p:txBody>
      </p:sp>
    </p:spTree>
    <p:extLst>
      <p:ext uri="{BB962C8B-B14F-4D97-AF65-F5344CB8AC3E}">
        <p14:creationId xmlns:p14="http://schemas.microsoft.com/office/powerpoint/2010/main" val="51454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India støtter vi en yrkesskole som gir en sjanse til dem som faller utenfor det vanlige skolesystemet. </a:t>
            </a:r>
            <a:r>
              <a:rPr lang="nb-NO" dirty="0" err="1"/>
              <a:t>Lahanti</a:t>
            </a:r>
            <a:r>
              <a:rPr lang="nb-NO" dirty="0"/>
              <a:t> </a:t>
            </a:r>
            <a:r>
              <a:rPr lang="nb-NO" dirty="0" err="1"/>
              <a:t>Institute</a:t>
            </a:r>
            <a:r>
              <a:rPr lang="nb-NO" dirty="0"/>
              <a:t> </a:t>
            </a:r>
            <a:r>
              <a:rPr lang="nb-NO" dirty="0" err="1"/>
              <a:t>of</a:t>
            </a:r>
            <a:r>
              <a:rPr lang="nb-NO" dirty="0"/>
              <a:t> Multiple Skills ble startet i 2014, og i dag får over tusen mennesker opplæring her hvert år. Skolen retter seg spesielt mot jenter, minoritetsungdom og de som har droppet ut av skolen. Uten slike tilbud står disse ungdommene i stor fare for å bli ofre for menneskehandel, vold og rusmisbruk. På LIMS kan de velge mellom fagområder som håndverk, design, media, IT og forretningsutvikling. Alt som produseres er miljøvennlig. I 2018 inngikk ESAF en avtale med IKEA, og i dag jobber flere hundre tidligere studenter på den IKEA-fabrikken som ESAF driver. Dette er konkrete eksempler på hvordan yrkesutdanning gir unge mennesker en vei ut av fattigdom.</a:t>
            </a:r>
          </a:p>
        </p:txBody>
      </p:sp>
      <p:sp>
        <p:nvSpPr>
          <p:cNvPr id="4" name="Plassholder for lysbildenummer 3"/>
          <p:cNvSpPr>
            <a:spLocks noGrp="1"/>
          </p:cNvSpPr>
          <p:nvPr>
            <p:ph type="sldNum" sz="quarter" idx="5"/>
          </p:nvPr>
        </p:nvSpPr>
        <p:spPr/>
        <p:txBody>
          <a:bodyPr/>
          <a:lstStyle/>
          <a:p>
            <a:fld id="{CC092441-A2D0-D04F-A5FC-A33B32857630}" type="slidenum">
              <a:rPr lang="nb-NO" smtClean="0"/>
              <a:t>4</a:t>
            </a:fld>
            <a:endParaRPr lang="nb-NO"/>
          </a:p>
        </p:txBody>
      </p:sp>
    </p:spTree>
    <p:extLst>
      <p:ext uri="{BB962C8B-B14F-4D97-AF65-F5344CB8AC3E}">
        <p14:creationId xmlns:p14="http://schemas.microsoft.com/office/powerpoint/2010/main" val="37654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C092441-A2D0-D04F-A5FC-A33B32857630}" type="slidenum">
              <a:rPr lang="nb-NO" smtClean="0"/>
              <a:t>5</a:t>
            </a:fld>
            <a:endParaRPr lang="nb-NO"/>
          </a:p>
        </p:txBody>
      </p:sp>
    </p:spTree>
    <p:extLst>
      <p:ext uri="{BB962C8B-B14F-4D97-AF65-F5344CB8AC3E}">
        <p14:creationId xmlns:p14="http://schemas.microsoft.com/office/powerpoint/2010/main" val="87824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C092441-A2D0-D04F-A5FC-A33B32857630}" type="slidenum">
              <a:rPr lang="nb-NO" smtClean="0"/>
              <a:t>6</a:t>
            </a:fld>
            <a:endParaRPr lang="nb-NO"/>
          </a:p>
        </p:txBody>
      </p:sp>
    </p:spTree>
    <p:extLst>
      <p:ext uri="{BB962C8B-B14F-4D97-AF65-F5344CB8AC3E}">
        <p14:creationId xmlns:p14="http://schemas.microsoft.com/office/powerpoint/2010/main" val="220483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C092441-A2D0-D04F-A5FC-A33B32857630}" type="slidenum">
              <a:rPr lang="nb-NO" smtClean="0"/>
              <a:t>7</a:t>
            </a:fld>
            <a:endParaRPr lang="nb-NO"/>
          </a:p>
        </p:txBody>
      </p:sp>
    </p:spTree>
    <p:extLst>
      <p:ext uri="{BB962C8B-B14F-4D97-AF65-F5344CB8AC3E}">
        <p14:creationId xmlns:p14="http://schemas.microsoft.com/office/powerpoint/2010/main" val="2786606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C092441-A2D0-D04F-A5FC-A33B32857630}" type="slidenum">
              <a:rPr lang="nb-NO" smtClean="0"/>
              <a:t>8</a:t>
            </a:fld>
            <a:endParaRPr lang="nb-NO"/>
          </a:p>
        </p:txBody>
      </p:sp>
    </p:spTree>
    <p:extLst>
      <p:ext uri="{BB962C8B-B14F-4D97-AF65-F5344CB8AC3E}">
        <p14:creationId xmlns:p14="http://schemas.microsoft.com/office/powerpoint/2010/main" val="18585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Bangladesh ser vi at bare to av tre barn fullfører 10. skoletrinn. For minoritetsbefolkningen er situasjonen enda verre. Vi bidrar derfor til 17 skoler i </a:t>
            </a:r>
            <a:r>
              <a:rPr lang="nb-NO" dirty="0" err="1"/>
              <a:t>Sylhetregionen</a:t>
            </a:r>
            <a:r>
              <a:rPr lang="nb-NO" dirty="0"/>
              <a:t> med totalt rundt 800 elever fra 1. til 5. klasse. Fem av disse skolene ligger i te-hager, hvor barn sjelden har tilgang til skole i det hele tatt. I tillegg støtter vi flere internat hvor rundt 150 barn bor trygt mens de fortsetter fra 6. til 10. klasse. Mange av disse barna hadde ikke hatt mulighet til videre skolegang ellers. Vi jobber nå med å styrke samarbeidet med de lokale skolemyndighetene, øke lærernes kompetanse, og sikre bedre oppfølging av elevene. Dette er grunnleggende arbeid for å gi barna den utdanningen de har rett på.</a:t>
            </a:r>
          </a:p>
        </p:txBody>
      </p:sp>
      <p:sp>
        <p:nvSpPr>
          <p:cNvPr id="4" name="Plassholder for lysbildenummer 3"/>
          <p:cNvSpPr>
            <a:spLocks noGrp="1"/>
          </p:cNvSpPr>
          <p:nvPr>
            <p:ph type="sldNum" sz="quarter" idx="5"/>
          </p:nvPr>
        </p:nvSpPr>
        <p:spPr/>
        <p:txBody>
          <a:bodyPr/>
          <a:lstStyle/>
          <a:p>
            <a:fld id="{CC092441-A2D0-D04F-A5FC-A33B32857630}" type="slidenum">
              <a:rPr lang="nb-NO" smtClean="0"/>
              <a:t>9</a:t>
            </a:fld>
            <a:endParaRPr lang="nb-NO"/>
          </a:p>
        </p:txBody>
      </p:sp>
    </p:spTree>
    <p:extLst>
      <p:ext uri="{BB962C8B-B14F-4D97-AF65-F5344CB8AC3E}">
        <p14:creationId xmlns:p14="http://schemas.microsoft.com/office/powerpoint/2010/main" val="11683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Thailand drømmer vi om å endre premissene for utdanning. Forskjellene i skolekvalitet er store, og mange barn får ikke den utdanningen de fortjener. Vi samarbeider med en livskraftig menighet i Bangkok, Nexus Christian Church, og </a:t>
            </a:r>
            <a:r>
              <a:rPr lang="nb-NO" dirty="0" err="1"/>
              <a:t>KFskolen</a:t>
            </a:r>
            <a:r>
              <a:rPr lang="nb-NO" dirty="0"/>
              <a:t> for å etablere en ny grunnskole. Skolen skal bygge på verdier som kvalitet, kreativitet, godhet, tilgivelse og sannhet. Nexus vil selv bære skolens økonomi lokalt, men vi støtter dem med norsk kompetanse i oppstartsfasen. Selv om Thailand bare har 0,7 prosent kristne, ser vi et økende engasjement blant unge kristne ledere som brenner for å se endring i både kirke og samfunn. Ved å støtte dette prosjektet er du med på å gi barn og unge i Thailand en ny fremtid.</a:t>
            </a:r>
          </a:p>
        </p:txBody>
      </p:sp>
      <p:sp>
        <p:nvSpPr>
          <p:cNvPr id="4" name="Plassholder for lysbildenummer 3"/>
          <p:cNvSpPr>
            <a:spLocks noGrp="1"/>
          </p:cNvSpPr>
          <p:nvPr>
            <p:ph type="sldNum" sz="quarter" idx="5"/>
          </p:nvPr>
        </p:nvSpPr>
        <p:spPr/>
        <p:txBody>
          <a:bodyPr/>
          <a:lstStyle/>
          <a:p>
            <a:fld id="{CC092441-A2D0-D04F-A5FC-A33B32857630}" type="slidenum">
              <a:rPr lang="nb-NO" smtClean="0"/>
              <a:t>10</a:t>
            </a:fld>
            <a:endParaRPr lang="nb-NO"/>
          </a:p>
        </p:txBody>
      </p:sp>
    </p:spTree>
    <p:extLst>
      <p:ext uri="{BB962C8B-B14F-4D97-AF65-F5344CB8AC3E}">
        <p14:creationId xmlns:p14="http://schemas.microsoft.com/office/powerpoint/2010/main" val="305214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CCA17F-2DA4-2C3B-DAEE-B31873D5354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0E41E08-0F76-3E17-5F8D-9AA2ECD1E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801327B-6E62-34E6-4FCA-4EC5F98BEDBF}"/>
              </a:ext>
            </a:extLst>
          </p:cNvPr>
          <p:cNvSpPr>
            <a:spLocks noGrp="1"/>
          </p:cNvSpPr>
          <p:nvPr>
            <p:ph type="dt" sz="half" idx="10"/>
          </p:nvPr>
        </p:nvSpPr>
        <p:spPr/>
        <p:txBody>
          <a:bodyPr/>
          <a:lstStyle/>
          <a:p>
            <a:fld id="{7DCA9E87-76A4-A04D-863B-71C4ACDDE3AA}" type="datetimeFigureOut">
              <a:rPr lang="nb-NO" smtClean="0"/>
              <a:t>26.01.2026</a:t>
            </a:fld>
            <a:endParaRPr lang="nb-NO"/>
          </a:p>
        </p:txBody>
      </p:sp>
      <p:sp>
        <p:nvSpPr>
          <p:cNvPr id="5" name="Plassholder for bunntekst 4">
            <a:extLst>
              <a:ext uri="{FF2B5EF4-FFF2-40B4-BE49-F238E27FC236}">
                <a16:creationId xmlns:a16="http://schemas.microsoft.com/office/drawing/2014/main" id="{90C13C3F-9108-4693-A825-BB93A7AF632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9EE8E5-6771-534A-1B04-506CF04A3A3C}"/>
              </a:ext>
            </a:extLst>
          </p:cNvPr>
          <p:cNvSpPr>
            <a:spLocks noGrp="1"/>
          </p:cNvSpPr>
          <p:nvPr>
            <p:ph type="sldNum" sz="quarter" idx="12"/>
          </p:nvPr>
        </p:nvSpPr>
        <p:spPr/>
        <p:txBody>
          <a:bodyPr/>
          <a:lstStyle/>
          <a:p>
            <a:fld id="{7044FA60-8C66-8747-AFD2-D3DB455BC7AB}" type="slidenum">
              <a:rPr lang="nb-NO" smtClean="0"/>
              <a:t>‹#›</a:t>
            </a:fld>
            <a:endParaRPr lang="nb-NO"/>
          </a:p>
        </p:txBody>
      </p:sp>
    </p:spTree>
    <p:extLst>
      <p:ext uri="{BB962C8B-B14F-4D97-AF65-F5344CB8AC3E}">
        <p14:creationId xmlns:p14="http://schemas.microsoft.com/office/powerpoint/2010/main" val="17885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1157D3-FA31-FEEF-687A-324C36FDE4E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ABA4D6B-150C-39AE-9E34-98A6A551D9B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80856F-2AEF-AD59-6C2E-A2EC7DD67F61}"/>
              </a:ext>
            </a:extLst>
          </p:cNvPr>
          <p:cNvSpPr>
            <a:spLocks noGrp="1"/>
          </p:cNvSpPr>
          <p:nvPr>
            <p:ph type="dt" sz="half" idx="10"/>
          </p:nvPr>
        </p:nvSpPr>
        <p:spPr/>
        <p:txBody>
          <a:bodyPr/>
          <a:lstStyle/>
          <a:p>
            <a:fld id="{7DCA9E87-76A4-A04D-863B-71C4ACDDE3AA}" type="datetimeFigureOut">
              <a:rPr lang="nb-NO" smtClean="0"/>
              <a:t>26.01.2026</a:t>
            </a:fld>
            <a:endParaRPr lang="nb-NO"/>
          </a:p>
        </p:txBody>
      </p:sp>
      <p:sp>
        <p:nvSpPr>
          <p:cNvPr id="5" name="Plassholder for bunntekst 4">
            <a:extLst>
              <a:ext uri="{FF2B5EF4-FFF2-40B4-BE49-F238E27FC236}">
                <a16:creationId xmlns:a16="http://schemas.microsoft.com/office/drawing/2014/main" id="{0D341952-01AD-A1BC-9431-CAB44A4D004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DDCC88F-6B22-5E67-4B4C-3E89EAD9B256}"/>
              </a:ext>
            </a:extLst>
          </p:cNvPr>
          <p:cNvSpPr>
            <a:spLocks noGrp="1"/>
          </p:cNvSpPr>
          <p:nvPr>
            <p:ph type="sldNum" sz="quarter" idx="12"/>
          </p:nvPr>
        </p:nvSpPr>
        <p:spPr/>
        <p:txBody>
          <a:bodyPr/>
          <a:lstStyle/>
          <a:p>
            <a:fld id="{7044FA60-8C66-8747-AFD2-D3DB455BC7AB}" type="slidenum">
              <a:rPr lang="nb-NO" smtClean="0"/>
              <a:t>‹#›</a:t>
            </a:fld>
            <a:endParaRPr lang="nb-NO"/>
          </a:p>
        </p:txBody>
      </p:sp>
    </p:spTree>
    <p:extLst>
      <p:ext uri="{BB962C8B-B14F-4D97-AF65-F5344CB8AC3E}">
        <p14:creationId xmlns:p14="http://schemas.microsoft.com/office/powerpoint/2010/main" val="287938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FB74825-C0F0-7461-45F6-F23C40F14CF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80C3F77-FFCC-AA41-96DB-89D8A25ABEF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9DD03F5-576A-A9D7-D8A4-55C20D736F4B}"/>
              </a:ext>
            </a:extLst>
          </p:cNvPr>
          <p:cNvSpPr>
            <a:spLocks noGrp="1"/>
          </p:cNvSpPr>
          <p:nvPr>
            <p:ph type="dt" sz="half" idx="10"/>
          </p:nvPr>
        </p:nvSpPr>
        <p:spPr/>
        <p:txBody>
          <a:bodyPr/>
          <a:lstStyle/>
          <a:p>
            <a:fld id="{7DCA9E87-76A4-A04D-863B-71C4ACDDE3AA}" type="datetimeFigureOut">
              <a:rPr lang="nb-NO" smtClean="0"/>
              <a:t>26.01.2026</a:t>
            </a:fld>
            <a:endParaRPr lang="nb-NO"/>
          </a:p>
        </p:txBody>
      </p:sp>
      <p:sp>
        <p:nvSpPr>
          <p:cNvPr id="5" name="Plassholder for bunntekst 4">
            <a:extLst>
              <a:ext uri="{FF2B5EF4-FFF2-40B4-BE49-F238E27FC236}">
                <a16:creationId xmlns:a16="http://schemas.microsoft.com/office/drawing/2014/main" id="{A39ADD2C-F047-73FF-302C-5CD1919732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559CC97-438C-B2F3-2685-C7004BEE94C9}"/>
              </a:ext>
            </a:extLst>
          </p:cNvPr>
          <p:cNvSpPr>
            <a:spLocks noGrp="1"/>
          </p:cNvSpPr>
          <p:nvPr>
            <p:ph type="sldNum" sz="quarter" idx="12"/>
          </p:nvPr>
        </p:nvSpPr>
        <p:spPr/>
        <p:txBody>
          <a:bodyPr/>
          <a:lstStyle/>
          <a:p>
            <a:fld id="{7044FA60-8C66-8747-AFD2-D3DB455BC7AB}" type="slidenum">
              <a:rPr lang="nb-NO" smtClean="0"/>
              <a:t>‹#›</a:t>
            </a:fld>
            <a:endParaRPr lang="nb-NO"/>
          </a:p>
        </p:txBody>
      </p:sp>
    </p:spTree>
    <p:extLst>
      <p:ext uri="{BB962C8B-B14F-4D97-AF65-F5344CB8AC3E}">
        <p14:creationId xmlns:p14="http://schemas.microsoft.com/office/powerpoint/2010/main" val="4112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F787ED-8A73-6037-5555-1EDE997C2A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8052B34-4DCB-C24C-6545-38EBE943917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E79AC3C-B118-BEF3-065A-A43C98F4B414}"/>
              </a:ext>
            </a:extLst>
          </p:cNvPr>
          <p:cNvSpPr>
            <a:spLocks noGrp="1"/>
          </p:cNvSpPr>
          <p:nvPr>
            <p:ph type="dt" sz="half" idx="10"/>
          </p:nvPr>
        </p:nvSpPr>
        <p:spPr/>
        <p:txBody>
          <a:bodyPr/>
          <a:lstStyle/>
          <a:p>
            <a:fld id="{7DCA9E87-76A4-A04D-863B-71C4ACDDE3AA}" type="datetimeFigureOut">
              <a:rPr lang="nb-NO" smtClean="0"/>
              <a:t>26.01.2026</a:t>
            </a:fld>
            <a:endParaRPr lang="nb-NO"/>
          </a:p>
        </p:txBody>
      </p:sp>
      <p:sp>
        <p:nvSpPr>
          <p:cNvPr id="5" name="Plassholder for bunntekst 4">
            <a:extLst>
              <a:ext uri="{FF2B5EF4-FFF2-40B4-BE49-F238E27FC236}">
                <a16:creationId xmlns:a16="http://schemas.microsoft.com/office/drawing/2014/main" id="{6E3D7C01-7A67-107F-DECA-B11FEE38281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410559-5DC0-0399-68A2-0C0555AD47EE}"/>
              </a:ext>
            </a:extLst>
          </p:cNvPr>
          <p:cNvSpPr>
            <a:spLocks noGrp="1"/>
          </p:cNvSpPr>
          <p:nvPr>
            <p:ph type="sldNum" sz="quarter" idx="12"/>
          </p:nvPr>
        </p:nvSpPr>
        <p:spPr/>
        <p:txBody>
          <a:bodyPr/>
          <a:lstStyle/>
          <a:p>
            <a:fld id="{7044FA60-8C66-8747-AFD2-D3DB455BC7AB}" type="slidenum">
              <a:rPr lang="nb-NO" smtClean="0"/>
              <a:t>‹#›</a:t>
            </a:fld>
            <a:endParaRPr lang="nb-NO"/>
          </a:p>
        </p:txBody>
      </p:sp>
    </p:spTree>
    <p:extLst>
      <p:ext uri="{BB962C8B-B14F-4D97-AF65-F5344CB8AC3E}">
        <p14:creationId xmlns:p14="http://schemas.microsoft.com/office/powerpoint/2010/main" val="19987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AAEA7D-D0E2-97E9-417B-07F50A238A3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BF137F8-91BA-60F9-AD3D-762F3D530F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4C80B09-F2E7-A56D-00F5-6EFA6927778A}"/>
              </a:ext>
            </a:extLst>
          </p:cNvPr>
          <p:cNvSpPr>
            <a:spLocks noGrp="1"/>
          </p:cNvSpPr>
          <p:nvPr>
            <p:ph type="dt" sz="half" idx="10"/>
          </p:nvPr>
        </p:nvSpPr>
        <p:spPr/>
        <p:txBody>
          <a:bodyPr/>
          <a:lstStyle/>
          <a:p>
            <a:fld id="{7DCA9E87-76A4-A04D-863B-71C4ACDDE3AA}" type="datetimeFigureOut">
              <a:rPr lang="nb-NO" smtClean="0"/>
              <a:t>26.01.2026</a:t>
            </a:fld>
            <a:endParaRPr lang="nb-NO"/>
          </a:p>
        </p:txBody>
      </p:sp>
      <p:sp>
        <p:nvSpPr>
          <p:cNvPr id="5" name="Plassholder for bunntekst 4">
            <a:extLst>
              <a:ext uri="{FF2B5EF4-FFF2-40B4-BE49-F238E27FC236}">
                <a16:creationId xmlns:a16="http://schemas.microsoft.com/office/drawing/2014/main" id="{AC0EF3E6-F634-702D-F2D3-F93DF3107B2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AA6A1A2-32DD-C5B4-A072-1BEE8605BD6B}"/>
              </a:ext>
            </a:extLst>
          </p:cNvPr>
          <p:cNvSpPr>
            <a:spLocks noGrp="1"/>
          </p:cNvSpPr>
          <p:nvPr>
            <p:ph type="sldNum" sz="quarter" idx="12"/>
          </p:nvPr>
        </p:nvSpPr>
        <p:spPr/>
        <p:txBody>
          <a:bodyPr/>
          <a:lstStyle/>
          <a:p>
            <a:fld id="{7044FA60-8C66-8747-AFD2-D3DB455BC7AB}" type="slidenum">
              <a:rPr lang="nb-NO" smtClean="0"/>
              <a:t>‹#›</a:t>
            </a:fld>
            <a:endParaRPr lang="nb-NO"/>
          </a:p>
        </p:txBody>
      </p:sp>
    </p:spTree>
    <p:extLst>
      <p:ext uri="{BB962C8B-B14F-4D97-AF65-F5344CB8AC3E}">
        <p14:creationId xmlns:p14="http://schemas.microsoft.com/office/powerpoint/2010/main" val="306066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A82F80-B4F1-D99C-6225-7FC7330A242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27BD425-DB11-385C-539B-CCDA76C013C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49F3266-0DD8-D268-8B3F-65537E9A6B2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0E49205-0119-AD35-28C7-F86781957B71}"/>
              </a:ext>
            </a:extLst>
          </p:cNvPr>
          <p:cNvSpPr>
            <a:spLocks noGrp="1"/>
          </p:cNvSpPr>
          <p:nvPr>
            <p:ph type="dt" sz="half" idx="10"/>
          </p:nvPr>
        </p:nvSpPr>
        <p:spPr/>
        <p:txBody>
          <a:bodyPr/>
          <a:lstStyle/>
          <a:p>
            <a:fld id="{7DCA9E87-76A4-A04D-863B-71C4ACDDE3AA}" type="datetimeFigureOut">
              <a:rPr lang="nb-NO" smtClean="0"/>
              <a:t>26.01.2026</a:t>
            </a:fld>
            <a:endParaRPr lang="nb-NO"/>
          </a:p>
        </p:txBody>
      </p:sp>
      <p:sp>
        <p:nvSpPr>
          <p:cNvPr id="6" name="Plassholder for bunntekst 5">
            <a:extLst>
              <a:ext uri="{FF2B5EF4-FFF2-40B4-BE49-F238E27FC236}">
                <a16:creationId xmlns:a16="http://schemas.microsoft.com/office/drawing/2014/main" id="{385EA398-7D76-8910-9163-084533A2F85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D9152A1-3F7C-D955-194E-4F4944DB680E}"/>
              </a:ext>
            </a:extLst>
          </p:cNvPr>
          <p:cNvSpPr>
            <a:spLocks noGrp="1"/>
          </p:cNvSpPr>
          <p:nvPr>
            <p:ph type="sldNum" sz="quarter" idx="12"/>
          </p:nvPr>
        </p:nvSpPr>
        <p:spPr/>
        <p:txBody>
          <a:bodyPr/>
          <a:lstStyle/>
          <a:p>
            <a:fld id="{7044FA60-8C66-8747-AFD2-D3DB455BC7AB}" type="slidenum">
              <a:rPr lang="nb-NO" smtClean="0"/>
              <a:t>‹#›</a:t>
            </a:fld>
            <a:endParaRPr lang="nb-NO"/>
          </a:p>
        </p:txBody>
      </p:sp>
    </p:spTree>
    <p:extLst>
      <p:ext uri="{BB962C8B-B14F-4D97-AF65-F5344CB8AC3E}">
        <p14:creationId xmlns:p14="http://schemas.microsoft.com/office/powerpoint/2010/main" val="96320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2E69E1-D70C-5832-D984-71FE3CB5C4E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D8393EA-5B6F-18A8-E3D8-E2F0E3F7D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3295CF0-08EB-6100-99FA-B4E4CDC7CD2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C567538-222A-AF3E-6BFD-5806C7108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BF78812-5153-053A-A03F-2105E964453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FC5C556-4EFD-8656-45E1-F2387CC024CA}"/>
              </a:ext>
            </a:extLst>
          </p:cNvPr>
          <p:cNvSpPr>
            <a:spLocks noGrp="1"/>
          </p:cNvSpPr>
          <p:nvPr>
            <p:ph type="dt" sz="half" idx="10"/>
          </p:nvPr>
        </p:nvSpPr>
        <p:spPr/>
        <p:txBody>
          <a:bodyPr/>
          <a:lstStyle/>
          <a:p>
            <a:fld id="{7DCA9E87-76A4-A04D-863B-71C4ACDDE3AA}" type="datetimeFigureOut">
              <a:rPr lang="nb-NO" smtClean="0"/>
              <a:t>26.01.2026</a:t>
            </a:fld>
            <a:endParaRPr lang="nb-NO"/>
          </a:p>
        </p:txBody>
      </p:sp>
      <p:sp>
        <p:nvSpPr>
          <p:cNvPr id="8" name="Plassholder for bunntekst 7">
            <a:extLst>
              <a:ext uri="{FF2B5EF4-FFF2-40B4-BE49-F238E27FC236}">
                <a16:creationId xmlns:a16="http://schemas.microsoft.com/office/drawing/2014/main" id="{B58B30C8-43D9-1F90-34F6-5CD0BCF9A97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9F01184-CD15-7403-E6BB-1CB3D34873C8}"/>
              </a:ext>
            </a:extLst>
          </p:cNvPr>
          <p:cNvSpPr>
            <a:spLocks noGrp="1"/>
          </p:cNvSpPr>
          <p:nvPr>
            <p:ph type="sldNum" sz="quarter" idx="12"/>
          </p:nvPr>
        </p:nvSpPr>
        <p:spPr/>
        <p:txBody>
          <a:bodyPr/>
          <a:lstStyle/>
          <a:p>
            <a:fld id="{7044FA60-8C66-8747-AFD2-D3DB455BC7AB}" type="slidenum">
              <a:rPr lang="nb-NO" smtClean="0"/>
              <a:t>‹#›</a:t>
            </a:fld>
            <a:endParaRPr lang="nb-NO"/>
          </a:p>
        </p:txBody>
      </p:sp>
    </p:spTree>
    <p:extLst>
      <p:ext uri="{BB962C8B-B14F-4D97-AF65-F5344CB8AC3E}">
        <p14:creationId xmlns:p14="http://schemas.microsoft.com/office/powerpoint/2010/main" val="315222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4B670E-6FC7-14E6-D4E3-85325E2C648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3C6E20E-4CB6-F978-1488-42CD4F121873}"/>
              </a:ext>
            </a:extLst>
          </p:cNvPr>
          <p:cNvSpPr>
            <a:spLocks noGrp="1"/>
          </p:cNvSpPr>
          <p:nvPr>
            <p:ph type="dt" sz="half" idx="10"/>
          </p:nvPr>
        </p:nvSpPr>
        <p:spPr/>
        <p:txBody>
          <a:bodyPr/>
          <a:lstStyle/>
          <a:p>
            <a:fld id="{7DCA9E87-76A4-A04D-863B-71C4ACDDE3AA}" type="datetimeFigureOut">
              <a:rPr lang="nb-NO" smtClean="0"/>
              <a:t>26.01.2026</a:t>
            </a:fld>
            <a:endParaRPr lang="nb-NO"/>
          </a:p>
        </p:txBody>
      </p:sp>
      <p:sp>
        <p:nvSpPr>
          <p:cNvPr id="4" name="Plassholder for bunntekst 3">
            <a:extLst>
              <a:ext uri="{FF2B5EF4-FFF2-40B4-BE49-F238E27FC236}">
                <a16:creationId xmlns:a16="http://schemas.microsoft.com/office/drawing/2014/main" id="{EF616FD8-4163-E3C0-E63F-133C33262C9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207D571-A91E-606F-9323-C56652FA73AF}"/>
              </a:ext>
            </a:extLst>
          </p:cNvPr>
          <p:cNvSpPr>
            <a:spLocks noGrp="1"/>
          </p:cNvSpPr>
          <p:nvPr>
            <p:ph type="sldNum" sz="quarter" idx="12"/>
          </p:nvPr>
        </p:nvSpPr>
        <p:spPr/>
        <p:txBody>
          <a:bodyPr/>
          <a:lstStyle/>
          <a:p>
            <a:fld id="{7044FA60-8C66-8747-AFD2-D3DB455BC7AB}" type="slidenum">
              <a:rPr lang="nb-NO" smtClean="0"/>
              <a:t>‹#›</a:t>
            </a:fld>
            <a:endParaRPr lang="nb-NO"/>
          </a:p>
        </p:txBody>
      </p:sp>
    </p:spTree>
    <p:extLst>
      <p:ext uri="{BB962C8B-B14F-4D97-AF65-F5344CB8AC3E}">
        <p14:creationId xmlns:p14="http://schemas.microsoft.com/office/powerpoint/2010/main" val="303213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2752396-B111-739A-D728-3CB878C484D0}"/>
              </a:ext>
            </a:extLst>
          </p:cNvPr>
          <p:cNvSpPr>
            <a:spLocks noGrp="1"/>
          </p:cNvSpPr>
          <p:nvPr>
            <p:ph type="dt" sz="half" idx="10"/>
          </p:nvPr>
        </p:nvSpPr>
        <p:spPr/>
        <p:txBody>
          <a:bodyPr/>
          <a:lstStyle/>
          <a:p>
            <a:fld id="{7DCA9E87-76A4-A04D-863B-71C4ACDDE3AA}" type="datetimeFigureOut">
              <a:rPr lang="nb-NO" smtClean="0"/>
              <a:t>26.01.2026</a:t>
            </a:fld>
            <a:endParaRPr lang="nb-NO"/>
          </a:p>
        </p:txBody>
      </p:sp>
      <p:sp>
        <p:nvSpPr>
          <p:cNvPr id="3" name="Plassholder for bunntekst 2">
            <a:extLst>
              <a:ext uri="{FF2B5EF4-FFF2-40B4-BE49-F238E27FC236}">
                <a16:creationId xmlns:a16="http://schemas.microsoft.com/office/drawing/2014/main" id="{9E219377-B7CB-E1C9-0A64-6405849E590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929F09E-64E5-FE73-6920-05A48CEEC7FA}"/>
              </a:ext>
            </a:extLst>
          </p:cNvPr>
          <p:cNvSpPr>
            <a:spLocks noGrp="1"/>
          </p:cNvSpPr>
          <p:nvPr>
            <p:ph type="sldNum" sz="quarter" idx="12"/>
          </p:nvPr>
        </p:nvSpPr>
        <p:spPr/>
        <p:txBody>
          <a:bodyPr/>
          <a:lstStyle/>
          <a:p>
            <a:fld id="{7044FA60-8C66-8747-AFD2-D3DB455BC7AB}" type="slidenum">
              <a:rPr lang="nb-NO" smtClean="0"/>
              <a:t>‹#›</a:t>
            </a:fld>
            <a:endParaRPr lang="nb-NO"/>
          </a:p>
        </p:txBody>
      </p:sp>
    </p:spTree>
    <p:extLst>
      <p:ext uri="{BB962C8B-B14F-4D97-AF65-F5344CB8AC3E}">
        <p14:creationId xmlns:p14="http://schemas.microsoft.com/office/powerpoint/2010/main" val="403670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99D1CD-F32C-5619-EEBC-2A7B6BB2B1A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3F9F916-3260-9766-EEE3-2F707A4EE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F165AFD-4675-7DD1-0F12-D3EBDF4F4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2DC77F9-1B80-E302-6B03-02F9C47290DB}"/>
              </a:ext>
            </a:extLst>
          </p:cNvPr>
          <p:cNvSpPr>
            <a:spLocks noGrp="1"/>
          </p:cNvSpPr>
          <p:nvPr>
            <p:ph type="dt" sz="half" idx="10"/>
          </p:nvPr>
        </p:nvSpPr>
        <p:spPr/>
        <p:txBody>
          <a:bodyPr/>
          <a:lstStyle/>
          <a:p>
            <a:fld id="{7DCA9E87-76A4-A04D-863B-71C4ACDDE3AA}" type="datetimeFigureOut">
              <a:rPr lang="nb-NO" smtClean="0"/>
              <a:t>26.01.2026</a:t>
            </a:fld>
            <a:endParaRPr lang="nb-NO"/>
          </a:p>
        </p:txBody>
      </p:sp>
      <p:sp>
        <p:nvSpPr>
          <p:cNvPr id="6" name="Plassholder for bunntekst 5">
            <a:extLst>
              <a:ext uri="{FF2B5EF4-FFF2-40B4-BE49-F238E27FC236}">
                <a16:creationId xmlns:a16="http://schemas.microsoft.com/office/drawing/2014/main" id="{F0D63990-8BAE-07E8-3C41-399ABA93F38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36267B1-2FA5-BD41-3A3D-A9FDFF5174AE}"/>
              </a:ext>
            </a:extLst>
          </p:cNvPr>
          <p:cNvSpPr>
            <a:spLocks noGrp="1"/>
          </p:cNvSpPr>
          <p:nvPr>
            <p:ph type="sldNum" sz="quarter" idx="12"/>
          </p:nvPr>
        </p:nvSpPr>
        <p:spPr/>
        <p:txBody>
          <a:bodyPr/>
          <a:lstStyle/>
          <a:p>
            <a:fld id="{7044FA60-8C66-8747-AFD2-D3DB455BC7AB}" type="slidenum">
              <a:rPr lang="nb-NO" smtClean="0"/>
              <a:t>‹#›</a:t>
            </a:fld>
            <a:endParaRPr lang="nb-NO"/>
          </a:p>
        </p:txBody>
      </p:sp>
    </p:spTree>
    <p:extLst>
      <p:ext uri="{BB962C8B-B14F-4D97-AF65-F5344CB8AC3E}">
        <p14:creationId xmlns:p14="http://schemas.microsoft.com/office/powerpoint/2010/main" val="396786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3ED31A-C86E-4E06-9534-1E3A562AC96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B6988DA-0ADD-7C3C-560F-D2AE98AD1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0A9D30C-C629-D18E-B615-BBE889ACC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DEDB929-A84D-F145-D6FB-90243C0ECD9C}"/>
              </a:ext>
            </a:extLst>
          </p:cNvPr>
          <p:cNvSpPr>
            <a:spLocks noGrp="1"/>
          </p:cNvSpPr>
          <p:nvPr>
            <p:ph type="dt" sz="half" idx="10"/>
          </p:nvPr>
        </p:nvSpPr>
        <p:spPr/>
        <p:txBody>
          <a:bodyPr/>
          <a:lstStyle/>
          <a:p>
            <a:fld id="{7DCA9E87-76A4-A04D-863B-71C4ACDDE3AA}" type="datetimeFigureOut">
              <a:rPr lang="nb-NO" smtClean="0"/>
              <a:t>26.01.2026</a:t>
            </a:fld>
            <a:endParaRPr lang="nb-NO"/>
          </a:p>
        </p:txBody>
      </p:sp>
      <p:sp>
        <p:nvSpPr>
          <p:cNvPr id="6" name="Plassholder for bunntekst 5">
            <a:extLst>
              <a:ext uri="{FF2B5EF4-FFF2-40B4-BE49-F238E27FC236}">
                <a16:creationId xmlns:a16="http://schemas.microsoft.com/office/drawing/2014/main" id="{2E04010C-4CD2-F86E-B2D3-4CED1D77EE4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BDD24B1-974C-6A94-3813-CCF4BFC9F178}"/>
              </a:ext>
            </a:extLst>
          </p:cNvPr>
          <p:cNvSpPr>
            <a:spLocks noGrp="1"/>
          </p:cNvSpPr>
          <p:nvPr>
            <p:ph type="sldNum" sz="quarter" idx="12"/>
          </p:nvPr>
        </p:nvSpPr>
        <p:spPr/>
        <p:txBody>
          <a:bodyPr/>
          <a:lstStyle/>
          <a:p>
            <a:fld id="{7044FA60-8C66-8747-AFD2-D3DB455BC7AB}" type="slidenum">
              <a:rPr lang="nb-NO" smtClean="0"/>
              <a:t>‹#›</a:t>
            </a:fld>
            <a:endParaRPr lang="nb-NO"/>
          </a:p>
        </p:txBody>
      </p:sp>
    </p:spTree>
    <p:extLst>
      <p:ext uri="{BB962C8B-B14F-4D97-AF65-F5344CB8AC3E}">
        <p14:creationId xmlns:p14="http://schemas.microsoft.com/office/powerpoint/2010/main" val="358925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EB"/>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D55B87C-72F7-DF3E-8CDB-3C6BAC69AA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26FF0C2-C906-3CB3-7E60-E4EFBD6E45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1F51302-9A0F-411B-E5C2-07F4401393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CA9E87-76A4-A04D-863B-71C4ACDDE3AA}" type="datetimeFigureOut">
              <a:rPr lang="nb-NO" smtClean="0"/>
              <a:t>26.01.2026</a:t>
            </a:fld>
            <a:endParaRPr lang="nb-NO"/>
          </a:p>
        </p:txBody>
      </p:sp>
      <p:sp>
        <p:nvSpPr>
          <p:cNvPr id="5" name="Plassholder for bunntekst 4">
            <a:extLst>
              <a:ext uri="{FF2B5EF4-FFF2-40B4-BE49-F238E27FC236}">
                <a16:creationId xmlns:a16="http://schemas.microsoft.com/office/drawing/2014/main" id="{4DD07F31-4781-AD80-77B7-107FC0F1D9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06639DF6-8FE2-83DE-74EA-7E6C9F9A7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44FA60-8C66-8747-AFD2-D3DB455BC7AB}" type="slidenum">
              <a:rPr lang="nb-NO" smtClean="0"/>
              <a:t>‹#›</a:t>
            </a:fld>
            <a:endParaRPr lang="nb-NO"/>
          </a:p>
        </p:txBody>
      </p:sp>
    </p:spTree>
    <p:extLst>
      <p:ext uri="{BB962C8B-B14F-4D97-AF65-F5344CB8AC3E}">
        <p14:creationId xmlns:p14="http://schemas.microsoft.com/office/powerpoint/2010/main" val="1447505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D7A379-182D-DA06-E9F4-ECADCB613556}"/>
              </a:ext>
            </a:extLst>
          </p:cNvPr>
          <p:cNvSpPr>
            <a:spLocks noGrp="1"/>
          </p:cNvSpPr>
          <p:nvPr>
            <p:ph type="ctrTitle"/>
          </p:nvPr>
        </p:nvSpPr>
        <p:spPr>
          <a:xfrm>
            <a:off x="-1938656" y="1850344"/>
            <a:ext cx="9144000" cy="2387600"/>
          </a:xfrm>
        </p:spPr>
        <p:txBody>
          <a:bodyPr>
            <a:normAutofit/>
          </a:bodyPr>
          <a:lstStyle/>
          <a:p>
            <a:r>
              <a:rPr lang="nb-NO" sz="4000" dirty="0">
                <a:solidFill>
                  <a:srgbClr val="F47A5C"/>
                </a:solidFill>
                <a:latin typeface="Avenir Book" panose="02000503020000020003" pitchFamily="2" charset="0"/>
                <a:ea typeface="Apple Color Emoji" pitchFamily="2" charset="0"/>
                <a:cs typeface="Angsana New" panose="02020603050405020304" pitchFamily="18" charset="-34"/>
              </a:rPr>
              <a:t>Utdanning</a:t>
            </a:r>
          </a:p>
        </p:txBody>
      </p:sp>
      <p:pic>
        <p:nvPicPr>
          <p:cNvPr id="12" name="Bilde 11" descr="Et bilde som inneholder Grafikk, Font, grafisk design, design&#10;&#10;KI-generert innhold kan være feil.">
            <a:extLst>
              <a:ext uri="{FF2B5EF4-FFF2-40B4-BE49-F238E27FC236}">
                <a16:creationId xmlns:a16="http://schemas.microsoft.com/office/drawing/2014/main" id="{D44CDB3D-ABF9-CAD4-06E6-FDE390C3586E}"/>
              </a:ext>
            </a:extLst>
          </p:cNvPr>
          <p:cNvPicPr>
            <a:picLocks noChangeAspect="1"/>
          </p:cNvPicPr>
          <p:nvPr/>
        </p:nvPicPr>
        <p:blipFill>
          <a:blip r:embed="rId2"/>
          <a:stretch>
            <a:fillRect/>
          </a:stretch>
        </p:blipFill>
        <p:spPr>
          <a:xfrm>
            <a:off x="782853" y="2659288"/>
            <a:ext cx="3921700" cy="769712"/>
          </a:xfrm>
          <a:prstGeom prst="rect">
            <a:avLst/>
          </a:prstGeom>
        </p:spPr>
      </p:pic>
      <p:pic>
        <p:nvPicPr>
          <p:cNvPr id="5" name="Bilde 4">
            <a:extLst>
              <a:ext uri="{FF2B5EF4-FFF2-40B4-BE49-F238E27FC236}">
                <a16:creationId xmlns:a16="http://schemas.microsoft.com/office/drawing/2014/main" id="{F32FC88A-372E-8736-9F76-4D2E952E11C6}"/>
              </a:ext>
            </a:extLst>
          </p:cNvPr>
          <p:cNvPicPr>
            <a:picLocks noChangeAspect="1"/>
          </p:cNvPicPr>
          <p:nvPr/>
        </p:nvPicPr>
        <p:blipFill>
          <a:blip r:embed="rId3"/>
          <a:stretch>
            <a:fillRect/>
          </a:stretch>
        </p:blipFill>
        <p:spPr>
          <a:xfrm>
            <a:off x="5380197" y="1166719"/>
            <a:ext cx="6028950" cy="4524562"/>
          </a:xfrm>
          <a:prstGeom prst="rect">
            <a:avLst/>
          </a:prstGeom>
        </p:spPr>
      </p:pic>
    </p:spTree>
    <p:extLst>
      <p:ext uri="{BB962C8B-B14F-4D97-AF65-F5344CB8AC3E}">
        <p14:creationId xmlns:p14="http://schemas.microsoft.com/office/powerpoint/2010/main" val="308385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1DB8F4-CA6F-88EF-D956-A64E5FDB5B9F}"/>
              </a:ext>
            </a:extLst>
          </p:cNvPr>
          <p:cNvSpPr>
            <a:spLocks noGrp="1"/>
          </p:cNvSpPr>
          <p:nvPr>
            <p:ph type="title"/>
          </p:nvPr>
        </p:nvSpPr>
        <p:spPr/>
        <p:txBody>
          <a:bodyPr/>
          <a:lstStyle/>
          <a:p>
            <a:r>
              <a:rPr lang="nb-NO" dirty="0">
                <a:solidFill>
                  <a:srgbClr val="F47A5C"/>
                </a:solidFill>
                <a:latin typeface="Avenir Book" panose="02000503020000020003" pitchFamily="2" charset="0"/>
              </a:rPr>
              <a:t>Utdanning i Thailand</a:t>
            </a:r>
          </a:p>
        </p:txBody>
      </p:sp>
      <p:sp>
        <p:nvSpPr>
          <p:cNvPr id="3" name="Plassholder for innhold 2">
            <a:extLst>
              <a:ext uri="{FF2B5EF4-FFF2-40B4-BE49-F238E27FC236}">
                <a16:creationId xmlns:a16="http://schemas.microsoft.com/office/drawing/2014/main" id="{C0995A08-02C8-8BAE-785F-96139763333C}"/>
              </a:ext>
            </a:extLst>
          </p:cNvPr>
          <p:cNvSpPr>
            <a:spLocks noGrp="1"/>
          </p:cNvSpPr>
          <p:nvPr>
            <p:ph idx="1"/>
          </p:nvPr>
        </p:nvSpPr>
        <p:spPr/>
        <p:txBody>
          <a:bodyPr/>
          <a:lstStyle/>
          <a:p>
            <a:r>
              <a:rPr lang="nb-NO" dirty="0">
                <a:solidFill>
                  <a:srgbClr val="F47A5C"/>
                </a:solidFill>
              </a:rPr>
              <a:t>Store kvalitetsforskjeller i </a:t>
            </a:r>
            <a:r>
              <a:rPr lang="nb-NO" dirty="0" err="1">
                <a:solidFill>
                  <a:srgbClr val="F47A5C"/>
                </a:solidFill>
              </a:rPr>
              <a:t>thailands</a:t>
            </a:r>
            <a:r>
              <a:rPr lang="nb-NO" dirty="0">
                <a:solidFill>
                  <a:srgbClr val="F47A5C"/>
                </a:solidFill>
              </a:rPr>
              <a:t> utdanning</a:t>
            </a:r>
          </a:p>
          <a:p>
            <a:r>
              <a:rPr lang="nb-NO" dirty="0">
                <a:solidFill>
                  <a:srgbClr val="F47A5C"/>
                </a:solidFill>
              </a:rPr>
              <a:t>Etablerer grunnskole i Bangkok</a:t>
            </a:r>
          </a:p>
          <a:p>
            <a:r>
              <a:rPr lang="nb-NO" dirty="0">
                <a:solidFill>
                  <a:srgbClr val="F47A5C"/>
                </a:solidFill>
              </a:rPr>
              <a:t>Bygger på verdier: </a:t>
            </a:r>
          </a:p>
          <a:p>
            <a:pPr lvl="1"/>
            <a:r>
              <a:rPr lang="nb-NO" dirty="0">
                <a:solidFill>
                  <a:srgbClr val="F47A5C"/>
                </a:solidFill>
              </a:rPr>
              <a:t>Kvalitet</a:t>
            </a:r>
          </a:p>
          <a:p>
            <a:pPr lvl="1"/>
            <a:r>
              <a:rPr lang="nb-NO" dirty="0">
                <a:solidFill>
                  <a:srgbClr val="F47A5C"/>
                </a:solidFill>
              </a:rPr>
              <a:t>Kreativitet</a:t>
            </a:r>
          </a:p>
          <a:p>
            <a:pPr lvl="1"/>
            <a:r>
              <a:rPr lang="nb-NO" dirty="0">
                <a:solidFill>
                  <a:srgbClr val="F47A5C"/>
                </a:solidFill>
              </a:rPr>
              <a:t>Godhet</a:t>
            </a:r>
          </a:p>
          <a:p>
            <a:pPr lvl="1"/>
            <a:r>
              <a:rPr lang="nb-NO" dirty="0">
                <a:solidFill>
                  <a:srgbClr val="F47A5C"/>
                </a:solidFill>
              </a:rPr>
              <a:t>Tilgivelse</a:t>
            </a:r>
          </a:p>
          <a:p>
            <a:pPr lvl="1"/>
            <a:r>
              <a:rPr lang="nb-NO" dirty="0">
                <a:solidFill>
                  <a:srgbClr val="F47A5C"/>
                </a:solidFill>
              </a:rPr>
              <a:t>Sannhet</a:t>
            </a:r>
          </a:p>
          <a:p>
            <a:r>
              <a:rPr lang="nb-NO" dirty="0">
                <a:solidFill>
                  <a:srgbClr val="F47A5C"/>
                </a:solidFill>
              </a:rPr>
              <a:t>0,7% kristne</a:t>
            </a:r>
          </a:p>
        </p:txBody>
      </p:sp>
    </p:spTree>
    <p:extLst>
      <p:ext uri="{BB962C8B-B14F-4D97-AF65-F5344CB8AC3E}">
        <p14:creationId xmlns:p14="http://schemas.microsoft.com/office/powerpoint/2010/main" val="303422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D5E84D-13DD-5F96-B6C2-12D422B5E276}"/>
              </a:ext>
            </a:extLst>
          </p:cNvPr>
          <p:cNvSpPr>
            <a:spLocks noGrp="1"/>
          </p:cNvSpPr>
          <p:nvPr>
            <p:ph type="title"/>
          </p:nvPr>
        </p:nvSpPr>
        <p:spPr/>
        <p:txBody>
          <a:bodyPr/>
          <a:lstStyle/>
          <a:p>
            <a:r>
              <a:rPr lang="nb-NO" dirty="0">
                <a:solidFill>
                  <a:srgbClr val="F47A5C"/>
                </a:solidFill>
                <a:latin typeface="Avenir Book" panose="02000503020000020003" pitchFamily="2" charset="0"/>
              </a:rPr>
              <a:t>Utdanning i Nepal</a:t>
            </a:r>
          </a:p>
        </p:txBody>
      </p:sp>
      <p:sp>
        <p:nvSpPr>
          <p:cNvPr id="3" name="Plassholder for innhold 2">
            <a:extLst>
              <a:ext uri="{FF2B5EF4-FFF2-40B4-BE49-F238E27FC236}">
                <a16:creationId xmlns:a16="http://schemas.microsoft.com/office/drawing/2014/main" id="{26434140-CEA6-5C3C-97D1-5A867ED8F769}"/>
              </a:ext>
            </a:extLst>
          </p:cNvPr>
          <p:cNvSpPr>
            <a:spLocks noGrp="1"/>
          </p:cNvSpPr>
          <p:nvPr>
            <p:ph idx="1"/>
          </p:nvPr>
        </p:nvSpPr>
        <p:spPr/>
        <p:txBody>
          <a:bodyPr/>
          <a:lstStyle/>
          <a:p>
            <a:r>
              <a:rPr lang="nb-NO" dirty="0">
                <a:solidFill>
                  <a:srgbClr val="F47A5C"/>
                </a:solidFill>
                <a:latin typeface="Avenir Book" panose="02000503020000020003" pitchFamily="2" charset="0"/>
              </a:rPr>
              <a:t>Elim Kids </a:t>
            </a:r>
            <a:r>
              <a:rPr lang="nb-NO" dirty="0" err="1">
                <a:solidFill>
                  <a:srgbClr val="F47A5C"/>
                </a:solidFill>
                <a:latin typeface="Avenir Book" panose="02000503020000020003" pitchFamily="2" charset="0"/>
              </a:rPr>
              <a:t>Academy</a:t>
            </a:r>
            <a:r>
              <a:rPr lang="nb-NO" dirty="0">
                <a:solidFill>
                  <a:srgbClr val="F47A5C"/>
                </a:solidFill>
                <a:latin typeface="Avenir Book" panose="02000503020000020003" pitchFamily="2" charset="0"/>
              </a:rPr>
              <a:t> i Kathmandu</a:t>
            </a:r>
          </a:p>
          <a:p>
            <a:r>
              <a:rPr lang="nb-NO" dirty="0">
                <a:solidFill>
                  <a:srgbClr val="F47A5C"/>
                </a:solidFill>
                <a:latin typeface="Avenir Book" panose="02000503020000020003" pitchFamily="2" charset="0"/>
              </a:rPr>
              <a:t>Skole med fokus på lek, aktivitet og trivsel</a:t>
            </a:r>
          </a:p>
          <a:p>
            <a:r>
              <a:rPr lang="nb-NO" dirty="0">
                <a:solidFill>
                  <a:srgbClr val="F47A5C"/>
                </a:solidFill>
                <a:latin typeface="Avenir Book" panose="02000503020000020003" pitchFamily="2" charset="0"/>
              </a:rPr>
              <a:t>Høyt faglig nivå</a:t>
            </a:r>
          </a:p>
          <a:p>
            <a:r>
              <a:rPr lang="nb-NO" dirty="0">
                <a:solidFill>
                  <a:srgbClr val="F47A5C"/>
                </a:solidFill>
                <a:latin typeface="Avenir Book" panose="02000503020000020003" pitchFamily="2" charset="0"/>
              </a:rPr>
              <a:t>Stipendordning</a:t>
            </a:r>
          </a:p>
          <a:p>
            <a:r>
              <a:rPr lang="nb-NO" dirty="0">
                <a:solidFill>
                  <a:srgbClr val="F47A5C"/>
                </a:solidFill>
                <a:latin typeface="Avenir Book" panose="02000503020000020003" pitchFamily="2" charset="0"/>
              </a:rPr>
              <a:t>Gir barn fra barnehjem og fattige familier en sjanse</a:t>
            </a:r>
          </a:p>
        </p:txBody>
      </p:sp>
    </p:spTree>
    <p:extLst>
      <p:ext uri="{BB962C8B-B14F-4D97-AF65-F5344CB8AC3E}">
        <p14:creationId xmlns:p14="http://schemas.microsoft.com/office/powerpoint/2010/main" val="294189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528921-A664-0207-DBD9-875F17F272C2}"/>
              </a:ext>
            </a:extLst>
          </p:cNvPr>
          <p:cNvSpPr>
            <a:spLocks noGrp="1"/>
          </p:cNvSpPr>
          <p:nvPr>
            <p:ph type="title"/>
          </p:nvPr>
        </p:nvSpPr>
        <p:spPr/>
        <p:txBody>
          <a:bodyPr/>
          <a:lstStyle/>
          <a:p>
            <a:r>
              <a:rPr lang="nb-NO" dirty="0">
                <a:solidFill>
                  <a:srgbClr val="F47A5C"/>
                </a:solidFill>
                <a:latin typeface="Avenir Book" panose="02000503020000020003" pitchFamily="2" charset="0"/>
              </a:rPr>
              <a:t>Hvorfor utdanning?</a:t>
            </a:r>
          </a:p>
        </p:txBody>
      </p:sp>
      <p:sp>
        <p:nvSpPr>
          <p:cNvPr id="3" name="Plassholder for innhold 2">
            <a:extLst>
              <a:ext uri="{FF2B5EF4-FFF2-40B4-BE49-F238E27FC236}">
                <a16:creationId xmlns:a16="http://schemas.microsoft.com/office/drawing/2014/main" id="{16FDE78F-ACDA-1309-6B92-A08165D6A1EB}"/>
              </a:ext>
            </a:extLst>
          </p:cNvPr>
          <p:cNvSpPr>
            <a:spLocks noGrp="1"/>
          </p:cNvSpPr>
          <p:nvPr>
            <p:ph idx="1"/>
          </p:nvPr>
        </p:nvSpPr>
        <p:spPr>
          <a:xfrm>
            <a:off x="838200" y="2023333"/>
            <a:ext cx="4895335" cy="4351338"/>
          </a:xfrm>
        </p:spPr>
        <p:txBody>
          <a:bodyPr/>
          <a:lstStyle/>
          <a:p>
            <a:r>
              <a:rPr lang="nb-NO" dirty="0">
                <a:solidFill>
                  <a:srgbClr val="F47A5C"/>
                </a:solidFill>
                <a:latin typeface="Avenir Book" panose="02000503020000020003" pitchFamily="2" charset="0"/>
              </a:rPr>
              <a:t>Viktigste verktøy for å bekjempe fattigdom</a:t>
            </a:r>
          </a:p>
          <a:p>
            <a:r>
              <a:rPr lang="nb-NO" dirty="0">
                <a:solidFill>
                  <a:srgbClr val="F47A5C"/>
                </a:solidFill>
                <a:latin typeface="Avenir Book" panose="02000503020000020003" pitchFamily="2" charset="0"/>
              </a:rPr>
              <a:t>Gir jobbmuligheter</a:t>
            </a:r>
          </a:p>
          <a:p>
            <a:r>
              <a:rPr lang="nb-NO" dirty="0">
                <a:solidFill>
                  <a:srgbClr val="F47A5C"/>
                </a:solidFill>
                <a:latin typeface="Avenir Book" panose="02000503020000020003" pitchFamily="2" charset="0"/>
              </a:rPr>
              <a:t>Bedre levevilkår</a:t>
            </a:r>
          </a:p>
          <a:p>
            <a:r>
              <a:rPr lang="nb-NO" dirty="0">
                <a:solidFill>
                  <a:srgbClr val="F47A5C"/>
                </a:solidFill>
                <a:latin typeface="Avenir Book" panose="02000503020000020003" pitchFamily="2" charset="0"/>
              </a:rPr>
              <a:t>Øker likestilling mellom kjønn og grupper</a:t>
            </a:r>
          </a:p>
        </p:txBody>
      </p:sp>
      <p:pic>
        <p:nvPicPr>
          <p:cNvPr id="8" name="Bilde 7" descr="Et bilde som inneholder Grafikk, Font, grafisk design, design&#10;&#10;KI-generert innhold kan være feil.">
            <a:extLst>
              <a:ext uri="{FF2B5EF4-FFF2-40B4-BE49-F238E27FC236}">
                <a16:creationId xmlns:a16="http://schemas.microsoft.com/office/drawing/2014/main" id="{097A97F4-4A81-805D-50B2-0BE2419519A2}"/>
              </a:ext>
            </a:extLst>
          </p:cNvPr>
          <p:cNvPicPr>
            <a:picLocks noChangeAspect="1"/>
          </p:cNvPicPr>
          <p:nvPr/>
        </p:nvPicPr>
        <p:blipFill>
          <a:blip r:embed="rId3"/>
          <a:stretch>
            <a:fillRect/>
          </a:stretch>
        </p:blipFill>
        <p:spPr>
          <a:xfrm>
            <a:off x="10179101" y="6179286"/>
            <a:ext cx="1597741" cy="313589"/>
          </a:xfrm>
          <a:prstGeom prst="rect">
            <a:avLst/>
          </a:prstGeom>
        </p:spPr>
      </p:pic>
      <p:pic>
        <p:nvPicPr>
          <p:cNvPr id="5" name="Bilde 4">
            <a:extLst>
              <a:ext uri="{FF2B5EF4-FFF2-40B4-BE49-F238E27FC236}">
                <a16:creationId xmlns:a16="http://schemas.microsoft.com/office/drawing/2014/main" id="{485C68E8-D735-DA49-2A48-45D75A75ABDB}"/>
              </a:ext>
            </a:extLst>
          </p:cNvPr>
          <p:cNvPicPr>
            <a:picLocks noChangeAspect="1"/>
          </p:cNvPicPr>
          <p:nvPr/>
        </p:nvPicPr>
        <p:blipFill>
          <a:blip r:embed="rId4"/>
          <a:stretch>
            <a:fillRect/>
          </a:stretch>
        </p:blipFill>
        <p:spPr>
          <a:xfrm>
            <a:off x="6096000" y="1422400"/>
            <a:ext cx="5334000" cy="4013200"/>
          </a:xfrm>
          <a:prstGeom prst="rect">
            <a:avLst/>
          </a:prstGeom>
        </p:spPr>
      </p:pic>
    </p:spTree>
    <p:extLst>
      <p:ext uri="{BB962C8B-B14F-4D97-AF65-F5344CB8AC3E}">
        <p14:creationId xmlns:p14="http://schemas.microsoft.com/office/powerpoint/2010/main" val="136469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9B9573-B26C-F12C-1A07-96323BE98506}"/>
              </a:ext>
            </a:extLst>
          </p:cNvPr>
          <p:cNvSpPr>
            <a:spLocks noGrp="1"/>
          </p:cNvSpPr>
          <p:nvPr>
            <p:ph type="title"/>
          </p:nvPr>
        </p:nvSpPr>
        <p:spPr/>
        <p:txBody>
          <a:bodyPr/>
          <a:lstStyle/>
          <a:p>
            <a:r>
              <a:rPr lang="nb-NO" dirty="0">
                <a:solidFill>
                  <a:srgbClr val="F47A5C"/>
                </a:solidFill>
                <a:latin typeface="Avenir Book" panose="02000503020000020003" pitchFamily="2" charset="0"/>
              </a:rPr>
              <a:t>Hvorfor utdanning?</a:t>
            </a:r>
          </a:p>
        </p:txBody>
      </p:sp>
      <p:sp>
        <p:nvSpPr>
          <p:cNvPr id="3" name="Plassholder for innhold 2">
            <a:extLst>
              <a:ext uri="{FF2B5EF4-FFF2-40B4-BE49-F238E27FC236}">
                <a16:creationId xmlns:a16="http://schemas.microsoft.com/office/drawing/2014/main" id="{F3D25333-48F8-3C19-7DD1-67AB99262693}"/>
              </a:ext>
            </a:extLst>
          </p:cNvPr>
          <p:cNvSpPr>
            <a:spLocks noGrp="1"/>
          </p:cNvSpPr>
          <p:nvPr>
            <p:ph idx="1"/>
          </p:nvPr>
        </p:nvSpPr>
        <p:spPr>
          <a:xfrm>
            <a:off x="838200" y="2141537"/>
            <a:ext cx="5426676" cy="4351338"/>
          </a:xfrm>
        </p:spPr>
        <p:txBody>
          <a:bodyPr/>
          <a:lstStyle/>
          <a:p>
            <a:r>
              <a:rPr lang="nb-NO" dirty="0">
                <a:solidFill>
                  <a:srgbClr val="F47A5C"/>
                </a:solidFill>
                <a:latin typeface="Avenir Book" panose="02000503020000020003" pitchFamily="2" charset="0"/>
              </a:rPr>
              <a:t>Skaper positive ringvirkninger for familier og samfunn</a:t>
            </a:r>
          </a:p>
          <a:p>
            <a:r>
              <a:rPr lang="nb-NO" dirty="0">
                <a:solidFill>
                  <a:srgbClr val="F47A5C"/>
                </a:solidFill>
                <a:latin typeface="Avenir Book" panose="02000503020000020003" pitchFamily="2" charset="0"/>
              </a:rPr>
              <a:t>En investering i barns fremtid</a:t>
            </a:r>
          </a:p>
          <a:p>
            <a:r>
              <a:rPr lang="nb-NO" dirty="0">
                <a:solidFill>
                  <a:srgbClr val="F47A5C"/>
                </a:solidFill>
                <a:latin typeface="Avenir Book" panose="02000503020000020003" pitchFamily="2" charset="0"/>
              </a:rPr>
              <a:t>Bryter fattigdomsspiralen over generasjoner</a:t>
            </a:r>
          </a:p>
        </p:txBody>
      </p:sp>
      <p:pic>
        <p:nvPicPr>
          <p:cNvPr id="5" name="Bilde 4" descr="Et bilde som inneholder person, Menneskeansikt, klær, smil&#10;&#10;KI-generert innhold kan være feil.">
            <a:extLst>
              <a:ext uri="{FF2B5EF4-FFF2-40B4-BE49-F238E27FC236}">
                <a16:creationId xmlns:a16="http://schemas.microsoft.com/office/drawing/2014/main" id="{13702AE7-C345-50CE-49E1-5AF82F03B660}"/>
              </a:ext>
            </a:extLst>
          </p:cNvPr>
          <p:cNvPicPr>
            <a:picLocks noChangeAspect="1"/>
          </p:cNvPicPr>
          <p:nvPr/>
        </p:nvPicPr>
        <p:blipFill>
          <a:blip r:embed="rId3"/>
          <a:stretch>
            <a:fillRect/>
          </a:stretch>
        </p:blipFill>
        <p:spPr>
          <a:xfrm>
            <a:off x="6769100" y="0"/>
            <a:ext cx="4584700" cy="6858000"/>
          </a:xfrm>
          <a:prstGeom prst="rect">
            <a:avLst/>
          </a:prstGeom>
        </p:spPr>
      </p:pic>
    </p:spTree>
    <p:extLst>
      <p:ext uri="{BB962C8B-B14F-4D97-AF65-F5344CB8AC3E}">
        <p14:creationId xmlns:p14="http://schemas.microsoft.com/office/powerpoint/2010/main" val="43103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5A528D-0989-36CE-50FA-BC6C68112173}"/>
              </a:ext>
            </a:extLst>
          </p:cNvPr>
          <p:cNvSpPr>
            <a:spLocks noGrp="1"/>
          </p:cNvSpPr>
          <p:nvPr>
            <p:ph type="title"/>
          </p:nvPr>
        </p:nvSpPr>
        <p:spPr/>
        <p:txBody>
          <a:bodyPr/>
          <a:lstStyle/>
          <a:p>
            <a:r>
              <a:rPr lang="nb-NO" dirty="0">
                <a:solidFill>
                  <a:srgbClr val="F47A5C"/>
                </a:solidFill>
                <a:latin typeface="Avenir Book" panose="02000503020000020003" pitchFamily="2" charset="0"/>
              </a:rPr>
              <a:t>Utdanning i India</a:t>
            </a:r>
          </a:p>
        </p:txBody>
      </p:sp>
      <p:sp>
        <p:nvSpPr>
          <p:cNvPr id="3" name="Plassholder for innhold 2">
            <a:extLst>
              <a:ext uri="{FF2B5EF4-FFF2-40B4-BE49-F238E27FC236}">
                <a16:creationId xmlns:a16="http://schemas.microsoft.com/office/drawing/2014/main" id="{8A038BCD-0C96-3C68-2F3C-55551BF35A38}"/>
              </a:ext>
            </a:extLst>
          </p:cNvPr>
          <p:cNvSpPr>
            <a:spLocks noGrp="1"/>
          </p:cNvSpPr>
          <p:nvPr>
            <p:ph idx="1"/>
          </p:nvPr>
        </p:nvSpPr>
        <p:spPr/>
        <p:txBody>
          <a:bodyPr/>
          <a:lstStyle/>
          <a:p>
            <a:r>
              <a:rPr lang="nb-NO" dirty="0">
                <a:solidFill>
                  <a:srgbClr val="F47A5C"/>
                </a:solidFill>
              </a:rPr>
              <a:t>Yrkesskole i </a:t>
            </a:r>
            <a:r>
              <a:rPr lang="nb-NO" dirty="0" err="1">
                <a:solidFill>
                  <a:srgbClr val="F47A5C"/>
                </a:solidFill>
              </a:rPr>
              <a:t>Dumka</a:t>
            </a:r>
            <a:endParaRPr lang="nb-NO" dirty="0">
              <a:solidFill>
                <a:srgbClr val="F47A5C"/>
              </a:solidFill>
            </a:endParaRPr>
          </a:p>
          <a:p>
            <a:r>
              <a:rPr lang="nb-NO" dirty="0">
                <a:solidFill>
                  <a:srgbClr val="F47A5C"/>
                </a:solidFill>
              </a:rPr>
              <a:t>Over 1000 studenter årlig</a:t>
            </a:r>
          </a:p>
          <a:p>
            <a:r>
              <a:rPr lang="nb-NO" dirty="0">
                <a:solidFill>
                  <a:srgbClr val="F47A5C"/>
                </a:solidFill>
              </a:rPr>
              <a:t>Målgruppe: jenter, minoritetsungdom, </a:t>
            </a:r>
            <a:r>
              <a:rPr lang="nb-NO" dirty="0" err="1">
                <a:solidFill>
                  <a:srgbClr val="F47A5C"/>
                </a:solidFill>
              </a:rPr>
              <a:t>drop-outs</a:t>
            </a:r>
            <a:endParaRPr lang="nb-NO" dirty="0">
              <a:solidFill>
                <a:srgbClr val="F47A5C"/>
              </a:solidFill>
            </a:endParaRPr>
          </a:p>
          <a:p>
            <a:r>
              <a:rPr lang="nb-NO" dirty="0">
                <a:solidFill>
                  <a:srgbClr val="F47A5C"/>
                </a:solidFill>
              </a:rPr>
              <a:t>Fagområder: håndverk, design, media, IT, forretning</a:t>
            </a:r>
          </a:p>
          <a:p>
            <a:r>
              <a:rPr lang="nb-NO" dirty="0">
                <a:solidFill>
                  <a:srgbClr val="F47A5C"/>
                </a:solidFill>
              </a:rPr>
              <a:t>Bærekraftig produksjon</a:t>
            </a:r>
          </a:p>
          <a:p>
            <a:r>
              <a:rPr lang="nb-NO" dirty="0">
                <a:solidFill>
                  <a:srgbClr val="F47A5C"/>
                </a:solidFill>
              </a:rPr>
              <a:t>Samarbeid med IKEA, hundrevis av arbeidsplasser</a:t>
            </a:r>
          </a:p>
        </p:txBody>
      </p:sp>
      <p:pic>
        <p:nvPicPr>
          <p:cNvPr id="4" name="Bilde 3" descr="Et bilde som inneholder Grafikk, Font, grafisk design, design&#10;&#10;KI-generert innhold kan være feil.">
            <a:extLst>
              <a:ext uri="{FF2B5EF4-FFF2-40B4-BE49-F238E27FC236}">
                <a16:creationId xmlns:a16="http://schemas.microsoft.com/office/drawing/2014/main" id="{920C6306-15A7-0548-5000-32CF8A4C9EF0}"/>
              </a:ext>
            </a:extLst>
          </p:cNvPr>
          <p:cNvPicPr>
            <a:picLocks noChangeAspect="1"/>
          </p:cNvPicPr>
          <p:nvPr/>
        </p:nvPicPr>
        <p:blipFill>
          <a:blip r:embed="rId3"/>
          <a:stretch>
            <a:fillRect/>
          </a:stretch>
        </p:blipFill>
        <p:spPr>
          <a:xfrm>
            <a:off x="10179101" y="6179286"/>
            <a:ext cx="1597741" cy="313589"/>
          </a:xfrm>
          <a:prstGeom prst="rect">
            <a:avLst/>
          </a:prstGeom>
        </p:spPr>
      </p:pic>
    </p:spTree>
    <p:extLst>
      <p:ext uri="{BB962C8B-B14F-4D97-AF65-F5344CB8AC3E}">
        <p14:creationId xmlns:p14="http://schemas.microsoft.com/office/powerpoint/2010/main" val="2463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Bilde 5" descr="Et bilde som inneholder Grafikk, Font, grafisk design, design&#10;&#10;KI-generert innhold kan være feil.">
            <a:extLst>
              <a:ext uri="{FF2B5EF4-FFF2-40B4-BE49-F238E27FC236}">
                <a16:creationId xmlns:a16="http://schemas.microsoft.com/office/drawing/2014/main" id="{EF391DDC-59F8-CD6E-57AD-5EB19858AACA}"/>
              </a:ext>
            </a:extLst>
          </p:cNvPr>
          <p:cNvPicPr>
            <a:picLocks noChangeAspect="1"/>
          </p:cNvPicPr>
          <p:nvPr/>
        </p:nvPicPr>
        <p:blipFill>
          <a:blip r:embed="rId4"/>
          <a:stretch>
            <a:fillRect/>
          </a:stretch>
        </p:blipFill>
        <p:spPr>
          <a:xfrm>
            <a:off x="10179101" y="6179286"/>
            <a:ext cx="1597741" cy="313589"/>
          </a:xfrm>
          <a:prstGeom prst="rect">
            <a:avLst/>
          </a:prstGeom>
        </p:spPr>
      </p:pic>
    </p:spTree>
    <p:extLst>
      <p:ext uri="{BB962C8B-B14F-4D97-AF65-F5344CB8AC3E}">
        <p14:creationId xmlns:p14="http://schemas.microsoft.com/office/powerpoint/2010/main" val="276691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Bilde 5" descr="Et bilde som inneholder Grafikk, Font, grafisk design, design&#10;&#10;KI-generert innhold kan være feil.">
            <a:extLst>
              <a:ext uri="{FF2B5EF4-FFF2-40B4-BE49-F238E27FC236}">
                <a16:creationId xmlns:a16="http://schemas.microsoft.com/office/drawing/2014/main" id="{C4326355-F935-EB85-4E21-7414562831EA}"/>
              </a:ext>
            </a:extLst>
          </p:cNvPr>
          <p:cNvPicPr>
            <a:picLocks noChangeAspect="1"/>
          </p:cNvPicPr>
          <p:nvPr/>
        </p:nvPicPr>
        <p:blipFill>
          <a:blip r:embed="rId4"/>
          <a:stretch>
            <a:fillRect/>
          </a:stretch>
        </p:blipFill>
        <p:spPr>
          <a:xfrm>
            <a:off x="10179101" y="6179286"/>
            <a:ext cx="1597741" cy="313589"/>
          </a:xfrm>
          <a:prstGeom prst="rect">
            <a:avLst/>
          </a:prstGeom>
        </p:spPr>
      </p:pic>
    </p:spTree>
    <p:extLst>
      <p:ext uri="{BB962C8B-B14F-4D97-AF65-F5344CB8AC3E}">
        <p14:creationId xmlns:p14="http://schemas.microsoft.com/office/powerpoint/2010/main" val="216431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6" name="Bilde 5" descr="Et bilde som inneholder Grafikk, Font, grafisk design, design&#10;&#10;KI-generert innhold kan være feil.">
            <a:extLst>
              <a:ext uri="{FF2B5EF4-FFF2-40B4-BE49-F238E27FC236}">
                <a16:creationId xmlns:a16="http://schemas.microsoft.com/office/drawing/2014/main" id="{ED3373BB-E05D-4771-DD12-80979B935549}"/>
              </a:ext>
            </a:extLst>
          </p:cNvPr>
          <p:cNvPicPr>
            <a:picLocks noChangeAspect="1"/>
          </p:cNvPicPr>
          <p:nvPr/>
        </p:nvPicPr>
        <p:blipFill>
          <a:blip r:embed="rId4"/>
          <a:stretch>
            <a:fillRect/>
          </a:stretch>
        </p:blipFill>
        <p:spPr>
          <a:xfrm>
            <a:off x="10179101" y="6179286"/>
            <a:ext cx="1597741" cy="313589"/>
          </a:xfrm>
          <a:prstGeom prst="rect">
            <a:avLst/>
          </a:prstGeom>
        </p:spPr>
      </p:pic>
    </p:spTree>
    <p:extLst>
      <p:ext uri="{BB962C8B-B14F-4D97-AF65-F5344CB8AC3E}">
        <p14:creationId xmlns:p14="http://schemas.microsoft.com/office/powerpoint/2010/main" val="189192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Bilde 5" descr="Et bilde som inneholder Grafikk, Font, grafisk design, design&#10;&#10;KI-generert innhold kan være feil.">
            <a:extLst>
              <a:ext uri="{FF2B5EF4-FFF2-40B4-BE49-F238E27FC236}">
                <a16:creationId xmlns:a16="http://schemas.microsoft.com/office/drawing/2014/main" id="{9B5E3763-94AA-0EFF-7479-5B4DC8328445}"/>
              </a:ext>
            </a:extLst>
          </p:cNvPr>
          <p:cNvPicPr>
            <a:picLocks noChangeAspect="1"/>
          </p:cNvPicPr>
          <p:nvPr/>
        </p:nvPicPr>
        <p:blipFill>
          <a:blip r:embed="rId4"/>
          <a:stretch>
            <a:fillRect/>
          </a:stretch>
        </p:blipFill>
        <p:spPr>
          <a:xfrm>
            <a:off x="10179101" y="6179286"/>
            <a:ext cx="1597741" cy="313589"/>
          </a:xfrm>
          <a:prstGeom prst="rect">
            <a:avLst/>
          </a:prstGeom>
        </p:spPr>
      </p:pic>
    </p:spTree>
    <p:extLst>
      <p:ext uri="{BB962C8B-B14F-4D97-AF65-F5344CB8AC3E}">
        <p14:creationId xmlns:p14="http://schemas.microsoft.com/office/powerpoint/2010/main" val="204585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EB6017-0433-7DE7-6212-080152C995A5}"/>
              </a:ext>
            </a:extLst>
          </p:cNvPr>
          <p:cNvSpPr>
            <a:spLocks noGrp="1"/>
          </p:cNvSpPr>
          <p:nvPr>
            <p:ph type="title"/>
          </p:nvPr>
        </p:nvSpPr>
        <p:spPr/>
        <p:txBody>
          <a:bodyPr/>
          <a:lstStyle/>
          <a:p>
            <a:r>
              <a:rPr lang="nb-NO" dirty="0">
                <a:solidFill>
                  <a:srgbClr val="F47A5C"/>
                </a:solidFill>
                <a:latin typeface="Avenir Book" panose="02000503020000020003" pitchFamily="2" charset="0"/>
              </a:rPr>
              <a:t>Utdanning i Bangladesh</a:t>
            </a:r>
          </a:p>
        </p:txBody>
      </p:sp>
      <p:sp>
        <p:nvSpPr>
          <p:cNvPr id="3" name="Plassholder for innhold 2">
            <a:extLst>
              <a:ext uri="{FF2B5EF4-FFF2-40B4-BE49-F238E27FC236}">
                <a16:creationId xmlns:a16="http://schemas.microsoft.com/office/drawing/2014/main" id="{654D0F59-D66A-A074-50E7-B01AAFC5176A}"/>
              </a:ext>
            </a:extLst>
          </p:cNvPr>
          <p:cNvSpPr>
            <a:spLocks noGrp="1"/>
          </p:cNvSpPr>
          <p:nvPr>
            <p:ph idx="1"/>
          </p:nvPr>
        </p:nvSpPr>
        <p:spPr>
          <a:xfrm>
            <a:off x="838200" y="1825625"/>
            <a:ext cx="5761383" cy="4351338"/>
          </a:xfrm>
        </p:spPr>
        <p:txBody>
          <a:bodyPr/>
          <a:lstStyle/>
          <a:p>
            <a:r>
              <a:rPr lang="nb-NO" altLang="nb-NO" dirty="0">
                <a:solidFill>
                  <a:srgbClr val="F47A5C"/>
                </a:solidFill>
                <a:latin typeface="Avenir Book" panose="02000503020000020003" pitchFamily="2" charset="0"/>
              </a:rPr>
              <a:t>Kun 65% fullfører 10. klasse i Bangladesh </a:t>
            </a:r>
          </a:p>
          <a:p>
            <a:r>
              <a:rPr lang="nb-NO" altLang="nb-NO" dirty="0">
                <a:solidFill>
                  <a:srgbClr val="F47A5C"/>
                </a:solidFill>
                <a:latin typeface="Avenir Book" panose="02000503020000020003" pitchFamily="2" charset="0"/>
              </a:rPr>
              <a:t>17 grunnskoler med ca. 800 elever (1.-5. klasse)</a:t>
            </a:r>
          </a:p>
          <a:p>
            <a:r>
              <a:rPr lang="nb-NO" altLang="nb-NO" dirty="0">
                <a:solidFill>
                  <a:srgbClr val="F47A5C"/>
                </a:solidFill>
                <a:latin typeface="Avenir Book" panose="02000503020000020003" pitchFamily="2" charset="0"/>
              </a:rPr>
              <a:t>5 skoler ligger i te-hager der tilgangen er dårligst</a:t>
            </a:r>
          </a:p>
          <a:p>
            <a:r>
              <a:rPr lang="nb-NO" altLang="nb-NO" dirty="0">
                <a:solidFill>
                  <a:srgbClr val="F47A5C"/>
                </a:solidFill>
                <a:latin typeface="Avenir Book" panose="02000503020000020003" pitchFamily="2" charset="0"/>
              </a:rPr>
              <a:t>Økt lærerkompetanse og bedre tilknytning til skolemyndigheter</a:t>
            </a:r>
          </a:p>
          <a:p>
            <a:endParaRPr lang="nb-NO" altLang="nb-NO" dirty="0">
              <a:latin typeface="Arial" panose="020B0604020202020204" pitchFamily="34" charset="0"/>
            </a:endParaRPr>
          </a:p>
          <a:p>
            <a:endParaRPr lang="nb-NO" altLang="nb-NO" dirty="0">
              <a:latin typeface="Arial" panose="020B0604020202020204" pitchFamily="34" charset="0"/>
            </a:endParaRPr>
          </a:p>
          <a:p>
            <a:endParaRPr lang="nb-NO" dirty="0"/>
          </a:p>
        </p:txBody>
      </p:sp>
      <p:pic>
        <p:nvPicPr>
          <p:cNvPr id="5" name="Bilde 4">
            <a:extLst>
              <a:ext uri="{FF2B5EF4-FFF2-40B4-BE49-F238E27FC236}">
                <a16:creationId xmlns:a16="http://schemas.microsoft.com/office/drawing/2014/main" id="{2645E477-6806-4519-7606-A52B610554AB}"/>
              </a:ext>
            </a:extLst>
          </p:cNvPr>
          <p:cNvPicPr>
            <a:picLocks noChangeAspect="1"/>
          </p:cNvPicPr>
          <p:nvPr/>
        </p:nvPicPr>
        <p:blipFill>
          <a:blip r:embed="rId3"/>
          <a:stretch>
            <a:fillRect/>
          </a:stretch>
        </p:blipFill>
        <p:spPr>
          <a:xfrm>
            <a:off x="7047604" y="1027906"/>
            <a:ext cx="4648200" cy="4279900"/>
          </a:xfrm>
          <a:prstGeom prst="rect">
            <a:avLst/>
          </a:prstGeom>
        </p:spPr>
      </p:pic>
    </p:spTree>
    <p:extLst>
      <p:ext uri="{BB962C8B-B14F-4D97-AF65-F5344CB8AC3E}">
        <p14:creationId xmlns:p14="http://schemas.microsoft.com/office/powerpoint/2010/main" val="3323195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tdanning" id="{F797006F-5CD0-3B40-86B9-56C5872822D6}" vid="{53C5027C-758B-954E-AD83-BA05B82BB05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75635e4-e33c-44cc-ab22-4f7b793951ab" xsi:nil="true"/>
    <Tall xmlns="1cff3a75-33cc-4e38-9bfa-1dff925c113a" xsi:nil="true"/>
    <lcf76f155ced4ddcb4097134ff3c332f xmlns="1cff3a75-33cc-4e38-9bfa-1dff925c113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5BA90C516451D4F982BF413BB0CAF71" ma:contentTypeVersion="17" ma:contentTypeDescription="Opprett et nytt dokument." ma:contentTypeScope="" ma:versionID="309093a50687bb1fd6bb0c571cfe0e63">
  <xsd:schema xmlns:xsd="http://www.w3.org/2001/XMLSchema" xmlns:xs="http://www.w3.org/2001/XMLSchema" xmlns:p="http://schemas.microsoft.com/office/2006/metadata/properties" xmlns:ns2="1cff3a75-33cc-4e38-9bfa-1dff925c113a" xmlns:ns3="875635e4-e33c-44cc-ab22-4f7b793951ab" targetNamespace="http://schemas.microsoft.com/office/2006/metadata/properties" ma:root="true" ma:fieldsID="0f2aea3b625fd26ac604ba10b1c6e9cd" ns2:_="" ns3:_="">
    <xsd:import namespace="1cff3a75-33cc-4e38-9bfa-1dff925c113a"/>
    <xsd:import namespace="875635e4-e33c-44cc-ab22-4f7b793951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T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ff3a75-33cc-4e38-9bfa-1dff925c1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e3ba2710-8bab-4678-97c7-502bb21a07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all" ma:index="23" nillable="true" ma:displayName="Tall" ma:format="Dropdown" ma:internalName="Tall" ma:percentage="FALSE">
      <xsd:simpleType>
        <xsd:restriction base="dms:Number"/>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5635e4-e33c-44cc-ab22-4f7b793951a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18504c-7340-4245-b4a5-416c4e14235e}" ma:internalName="TaxCatchAll" ma:showField="CatchAllData" ma:web="875635e4-e33c-44cc-ab22-4f7b793951a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B524F4-8F5F-488E-AF63-775662990FF7}">
  <ds:schemaRefs>
    <ds:schemaRef ds:uri="http://schemas.microsoft.com/office/2006/metadata/properties"/>
    <ds:schemaRef ds:uri="http://schemas.microsoft.com/office/infopath/2007/PartnerControls"/>
    <ds:schemaRef ds:uri="875635e4-e33c-44cc-ab22-4f7b793951ab"/>
    <ds:schemaRef ds:uri="1cff3a75-33cc-4e38-9bfa-1dff925c113a"/>
  </ds:schemaRefs>
</ds:datastoreItem>
</file>

<file path=customXml/itemProps2.xml><?xml version="1.0" encoding="utf-8"?>
<ds:datastoreItem xmlns:ds="http://schemas.openxmlformats.org/officeDocument/2006/customXml" ds:itemID="{002504E0-B593-4EFD-95DF-F309D2C34C98}">
  <ds:schemaRefs>
    <ds:schemaRef ds:uri="http://schemas.microsoft.com/sharepoint/v3/contenttype/forms"/>
  </ds:schemaRefs>
</ds:datastoreItem>
</file>

<file path=customXml/itemProps3.xml><?xml version="1.0" encoding="utf-8"?>
<ds:datastoreItem xmlns:ds="http://schemas.openxmlformats.org/officeDocument/2006/customXml" ds:itemID="{190D57EC-4F73-4858-94F3-B83B730223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ff3a75-33cc-4e38-9bfa-1dff925c113a"/>
    <ds:schemaRef ds:uri="875635e4-e33c-44cc-ab22-4f7b79395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1235</TotalTime>
  <Words>947</Words>
  <Application>Microsoft Macintosh PowerPoint</Application>
  <PresentationFormat>Widescreen</PresentationFormat>
  <Paragraphs>55</Paragraphs>
  <Slides>11</Slides>
  <Notes>10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Aptos</vt:lpstr>
      <vt:lpstr>Aptos Display</vt:lpstr>
      <vt:lpstr>Arial</vt:lpstr>
      <vt:lpstr>Avenir Book</vt:lpstr>
      <vt:lpstr>Office-tema</vt:lpstr>
      <vt:lpstr>Utdanning</vt:lpstr>
      <vt:lpstr>Hvorfor utdanning?</vt:lpstr>
      <vt:lpstr>Hvorfor utdanning?</vt:lpstr>
      <vt:lpstr>Utdanning i India</vt:lpstr>
      <vt:lpstr>PowerPoint-presentasjon</vt:lpstr>
      <vt:lpstr>PowerPoint-presentasjon</vt:lpstr>
      <vt:lpstr>PowerPoint-presentasjon</vt:lpstr>
      <vt:lpstr>PowerPoint-presentasjon</vt:lpstr>
      <vt:lpstr>Utdanning i Bangladesh</vt:lpstr>
      <vt:lpstr>Utdanning i Thailand</vt:lpstr>
      <vt:lpstr>Utdanning i Nepal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Renate Moen Torsvik</dc:creator>
  <cp:lastModifiedBy>Vibeke Normann</cp:lastModifiedBy>
  <cp:revision>9</cp:revision>
  <dcterms:created xsi:type="dcterms:W3CDTF">2025-11-26T13:19:50Z</dcterms:created>
  <dcterms:modified xsi:type="dcterms:W3CDTF">2026-01-26T13:21:51Z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0x01010015BA90C516451D4F982BF413BB0CAF71</vt:lpwstr>
  </property>
</Properties>
</file>